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doc" ContentType="application/msword"/>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293" r:id="rId3"/>
    <p:sldId id="291" r:id="rId4"/>
    <p:sldId id="257" r:id="rId5"/>
    <p:sldId id="292" r:id="rId6"/>
    <p:sldId id="259" r:id="rId7"/>
    <p:sldId id="260" r:id="rId8"/>
    <p:sldId id="264" r:id="rId9"/>
    <p:sldId id="261" r:id="rId10"/>
    <p:sldId id="265" r:id="rId11"/>
    <p:sldId id="262" r:id="rId12"/>
    <p:sldId id="266" r:id="rId13"/>
    <p:sldId id="315" r:id="rId14"/>
    <p:sldId id="316" r:id="rId15"/>
    <p:sldId id="317" r:id="rId16"/>
    <p:sldId id="269" r:id="rId17"/>
    <p:sldId id="290" r:id="rId18"/>
    <p:sldId id="270" r:id="rId19"/>
    <p:sldId id="271" r:id="rId20"/>
    <p:sldId id="273" r:id="rId21"/>
    <p:sldId id="274" r:id="rId22"/>
    <p:sldId id="275" r:id="rId23"/>
    <p:sldId id="276" r:id="rId24"/>
    <p:sldId id="277" r:id="rId25"/>
    <p:sldId id="295" r:id="rId26"/>
    <p:sldId id="296" r:id="rId27"/>
    <p:sldId id="297" r:id="rId28"/>
    <p:sldId id="298" r:id="rId29"/>
    <p:sldId id="299" r:id="rId30"/>
    <p:sldId id="300" r:id="rId31"/>
    <p:sldId id="308" r:id="rId32"/>
    <p:sldId id="319" r:id="rId33"/>
    <p:sldId id="302" r:id="rId34"/>
    <p:sldId id="305" r:id="rId35"/>
    <p:sldId id="278" r:id="rId36"/>
    <p:sldId id="279" r:id="rId37"/>
    <p:sldId id="280" r:id="rId38"/>
    <p:sldId id="281" r:id="rId39"/>
    <p:sldId id="282" r:id="rId40"/>
    <p:sldId id="283" r:id="rId41"/>
    <p:sldId id="311" r:id="rId42"/>
    <p:sldId id="284" r:id="rId43"/>
    <p:sldId id="285" r:id="rId44"/>
    <p:sldId id="286" r:id="rId45"/>
    <p:sldId id="314" r:id="rId46"/>
    <p:sldId id="310" r:id="rId47"/>
    <p:sldId id="309" r:id="rId48"/>
    <p:sldId id="318"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3D3ABA-F398-4750-BA69-526DFB29A2D0}" type="datetimeFigureOut">
              <a:rPr lang="en-GB" smtClean="0"/>
              <a:pPr/>
              <a:t>13/01/2017</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1D9D9EC-0FDE-4423-8851-B4E2E249AEE0}" type="slidenum">
              <a:rPr lang="en-GB" smtClean="0"/>
              <a:pPr/>
              <a:t>‹#›</a:t>
            </a:fld>
            <a:endParaRPr lang="en-GB"/>
          </a:p>
        </p:txBody>
      </p:sp>
    </p:spTree>
    <p:extLst>
      <p:ext uri="{BB962C8B-B14F-4D97-AF65-F5344CB8AC3E}">
        <p14:creationId xmlns:p14="http://schemas.microsoft.com/office/powerpoint/2010/main" val="361818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373FF3-D046-41C2-9706-C67A3BC72AC3}" type="datetimeFigureOut">
              <a:rPr lang="en-GB" smtClean="0"/>
              <a:pPr/>
              <a:t>13/01/2017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26FBD1-FA8A-4845-BE0D-7C64595FBCC7}" type="slidenum">
              <a:rPr lang="en-GB" smtClean="0"/>
              <a:pPr/>
              <a:t>‹#›</a:t>
            </a:fld>
            <a:endParaRPr lang="en-GB"/>
          </a:p>
        </p:txBody>
      </p:sp>
    </p:spTree>
    <p:extLst>
      <p:ext uri="{BB962C8B-B14F-4D97-AF65-F5344CB8AC3E}">
        <p14:creationId xmlns:p14="http://schemas.microsoft.com/office/powerpoint/2010/main" val="3455644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626FBD1-FA8A-4845-BE0D-7C64595FBCC7}" type="slidenum">
              <a:rPr lang="en-GB" smtClean="0"/>
              <a:pPr/>
              <a:t>20</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35E8AF-54CE-4637-B44A-67D13F7D989D}" type="slidenum">
              <a:rPr lang="en-GB" smtClean="0"/>
              <a:pPr fontAlgn="base">
                <a:spcBef>
                  <a:spcPct val="0"/>
                </a:spcBef>
                <a:spcAft>
                  <a:spcPct val="0"/>
                </a:spcAft>
                <a:defRPr/>
              </a:pPr>
              <a:t>25</a:t>
            </a:fld>
            <a:endParaRPr lang="en-GB" smtClean="0"/>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For the inclusive classroom what is essential and how do you make sure all pupils have learned it at their own level.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A68AFC-7BA9-4E03-89AC-1D7C85D418A6}" type="slidenum">
              <a:rPr lang="en-GB" smtClean="0"/>
              <a:pPr fontAlgn="base">
                <a:spcBef>
                  <a:spcPct val="0"/>
                </a:spcBef>
                <a:spcAft>
                  <a:spcPct val="0"/>
                </a:spcAft>
                <a:defRPr/>
              </a:pPr>
              <a:t>28</a:t>
            </a:fld>
            <a:endParaRPr lang="en-GB"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Media or use court cases which the judicuary demonstrate disablilist views for discussion with older children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C100DBA-360F-4A82-98F5-1DF80CF2328B}" type="datetimeFigureOut">
              <a:rPr lang="en-GB" smtClean="0"/>
              <a:pPr/>
              <a:t>13/01/2017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AEDB8A-2221-4F4C-BC2B-95F80652BFEB}"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100DBA-360F-4A82-98F5-1DF80CF2328B}" type="datetimeFigureOut">
              <a:rPr lang="en-GB" smtClean="0"/>
              <a:pPr/>
              <a:t>13/01/2017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AEDB8A-2221-4F4C-BC2B-95F80652BFEB}"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100DBA-360F-4A82-98F5-1DF80CF2328B}" type="datetimeFigureOut">
              <a:rPr lang="en-GB" smtClean="0"/>
              <a:pPr/>
              <a:t>13/01/2017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AEDB8A-2221-4F4C-BC2B-95F80652BFEB}"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100DBA-360F-4A82-98F5-1DF80CF2328B}" type="datetimeFigureOut">
              <a:rPr lang="en-GB" smtClean="0"/>
              <a:pPr/>
              <a:t>13/01/2017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AEDB8A-2221-4F4C-BC2B-95F80652BFEB}"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00DBA-360F-4A82-98F5-1DF80CF2328B}" type="datetimeFigureOut">
              <a:rPr lang="en-GB" smtClean="0"/>
              <a:pPr/>
              <a:t>13/01/2017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AEDB8A-2221-4F4C-BC2B-95F80652BFEB}"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C100DBA-360F-4A82-98F5-1DF80CF2328B}" type="datetimeFigureOut">
              <a:rPr lang="en-GB" smtClean="0"/>
              <a:pPr/>
              <a:t>13/01/2017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AEDB8A-2221-4F4C-BC2B-95F80652BFEB}"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C100DBA-360F-4A82-98F5-1DF80CF2328B}" type="datetimeFigureOut">
              <a:rPr lang="en-GB" smtClean="0"/>
              <a:pPr/>
              <a:t>13/01/2017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4AEDB8A-2221-4F4C-BC2B-95F80652BFEB}"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C100DBA-360F-4A82-98F5-1DF80CF2328B}" type="datetimeFigureOut">
              <a:rPr lang="en-GB" smtClean="0"/>
              <a:pPr/>
              <a:t>13/01/2017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4AEDB8A-2221-4F4C-BC2B-95F80652BFEB}"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00DBA-360F-4A82-98F5-1DF80CF2328B}" type="datetimeFigureOut">
              <a:rPr lang="en-GB" smtClean="0"/>
              <a:pPr/>
              <a:t>13/01/2017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4AEDB8A-2221-4F4C-BC2B-95F80652BFEB}"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100DBA-360F-4A82-98F5-1DF80CF2328B}" type="datetimeFigureOut">
              <a:rPr lang="en-GB" smtClean="0"/>
              <a:pPr/>
              <a:t>13/01/2017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AEDB8A-2221-4F4C-BC2B-95F80652BFEB}"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100DBA-360F-4A82-98F5-1DF80CF2328B}" type="datetimeFigureOut">
              <a:rPr lang="en-GB" smtClean="0"/>
              <a:pPr/>
              <a:t>13/01/2017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AEDB8A-2221-4F4C-BC2B-95F80652BFEB}"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00DBA-360F-4A82-98F5-1DF80CF2328B}" type="datetimeFigureOut">
              <a:rPr lang="en-GB" smtClean="0"/>
              <a:pPr/>
              <a:t>13/01/2017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AEDB8A-2221-4F4C-BC2B-95F80652BFEB}"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lrieser@gmail.com" TargetMode="External"/><Relationship Id="rId2" Type="http://schemas.openxmlformats.org/officeDocument/2006/relationships/hyperlink" Target="http://www.worldofinclusion.com/"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gi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3.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20.emf"/><Relationship Id="rId4" Type="http://schemas.openxmlformats.org/officeDocument/2006/relationships/package" Target="../embeddings/Microsoft_PowerPoint_Slide2.sldx"/></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9.emf"/><Relationship Id="rId5" Type="http://schemas.openxmlformats.org/officeDocument/2006/relationships/oleObject" Target="../embeddings/Microsoft_Word_97_-_2003_Document1.doc"/><Relationship Id="rId4" Type="http://schemas.openxmlformats.org/officeDocument/2006/relationships/oleObject" Target="../embeddings/oleObject3.bin"/><Relationship Id="rId9" Type="http://schemas.openxmlformats.org/officeDocument/2006/relationships/image" Target="../media/image30.emf"/></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wmf"/><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1.jpe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3.tiff"/><Relationship Id="rId7" Type="http://schemas.openxmlformats.org/officeDocument/2006/relationships/image" Target="../media/image3.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0.jpe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alana.org.br/wp-content/uploads/2016/12/A_Summary_of_the_evidence_on_inclusive_education.pdf"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10.emf"/><Relationship Id="rId4" Type="http://schemas.openxmlformats.org/officeDocument/2006/relationships/package" Target="../embeddings/Microsoft_PowerPoint_Slide1.sld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solidFill>
                  <a:srgbClr val="FF0000"/>
                </a:solidFill>
              </a:rPr>
              <a:t>Inclusive Education :The Challenge of Implementation</a:t>
            </a:r>
            <a:endParaRPr lang="en-GB" b="1" dirty="0">
              <a:solidFill>
                <a:srgbClr val="FF0000"/>
              </a:solidFill>
            </a:endParaRPr>
          </a:p>
        </p:txBody>
      </p:sp>
      <p:sp>
        <p:nvSpPr>
          <p:cNvPr id="3" name="Subtitle 2"/>
          <p:cNvSpPr>
            <a:spLocks noGrp="1"/>
          </p:cNvSpPr>
          <p:nvPr>
            <p:ph type="subTitle" idx="1"/>
          </p:nvPr>
        </p:nvSpPr>
        <p:spPr/>
        <p:txBody>
          <a:bodyPr>
            <a:normAutofit fontScale="85000" lnSpcReduction="20000"/>
          </a:bodyPr>
          <a:lstStyle/>
          <a:p>
            <a:r>
              <a:rPr lang="en-GB" dirty="0" smtClean="0">
                <a:solidFill>
                  <a:schemeClr val="tx1"/>
                </a:solidFill>
              </a:rPr>
              <a:t>Richard Rieser </a:t>
            </a:r>
          </a:p>
          <a:p>
            <a:r>
              <a:rPr lang="en-GB" dirty="0" smtClean="0">
                <a:solidFill>
                  <a:schemeClr val="tx1"/>
                </a:solidFill>
              </a:rPr>
              <a:t>CEO World of Inclusion</a:t>
            </a:r>
          </a:p>
          <a:p>
            <a:r>
              <a:rPr lang="en-GB" dirty="0" smtClean="0">
                <a:hlinkClick r:id="rId2"/>
              </a:rPr>
              <a:t>www.worldofinclusion.com</a:t>
            </a:r>
            <a:endParaRPr lang="en-GB" dirty="0" smtClean="0"/>
          </a:p>
          <a:p>
            <a:r>
              <a:rPr lang="en-GB" dirty="0" smtClean="0">
                <a:hlinkClick r:id="rId3"/>
              </a:rPr>
              <a:t>rlrieser@gmail.com</a:t>
            </a:r>
            <a:r>
              <a:rPr lang="en-GB" dirty="0" smtClean="0"/>
              <a:t>  </a:t>
            </a:r>
            <a:endParaRPr lang="en-GB" dirty="0"/>
          </a:p>
        </p:txBody>
      </p:sp>
      <p:pic>
        <p:nvPicPr>
          <p:cNvPr id="4" name="Picture 1" descr="X:\My Documents\My Pictures\RRDE Logo\rr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476672"/>
            <a:ext cx="2364283" cy="138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C:\DOCUME~1\dee\LOCALS~1\Temp\~AUT0025.bmp"/>
          <p:cNvPicPr>
            <a:picLocks noChangeAspect="1" noChangeArrowheads="1"/>
          </p:cNvPicPr>
          <p:nvPr/>
        </p:nvPicPr>
        <p:blipFill>
          <a:blip r:embed="rId2" cstate="print"/>
          <a:srcRect/>
          <a:stretch>
            <a:fillRect/>
          </a:stretch>
        </p:blipFill>
        <p:spPr bwMode="auto">
          <a:xfrm>
            <a:off x="5436096" y="1"/>
            <a:ext cx="3491880" cy="2464940"/>
          </a:xfrm>
          <a:prstGeom prst="rect">
            <a:avLst/>
          </a:prstGeom>
          <a:noFill/>
          <a:ln w="9525">
            <a:noFill/>
            <a:miter lim="800000"/>
            <a:headEnd/>
            <a:tailEnd/>
          </a:ln>
        </p:spPr>
      </p:pic>
      <p:pic>
        <p:nvPicPr>
          <p:cNvPr id="60422" name="Picture 6"/>
          <p:cNvPicPr>
            <a:picLocks noChangeAspect="1" noChangeArrowheads="1"/>
          </p:cNvPicPr>
          <p:nvPr/>
        </p:nvPicPr>
        <p:blipFill>
          <a:blip r:embed="rId3" cstate="print"/>
          <a:srcRect/>
          <a:stretch>
            <a:fillRect/>
          </a:stretch>
        </p:blipFill>
        <p:spPr bwMode="auto">
          <a:xfrm>
            <a:off x="7020272" y="4348029"/>
            <a:ext cx="2123728" cy="2519496"/>
          </a:xfrm>
          <a:prstGeom prst="rect">
            <a:avLst/>
          </a:prstGeom>
          <a:noFill/>
          <a:ln w="9525">
            <a:noFill/>
            <a:miter lim="800000"/>
            <a:headEnd/>
            <a:tailEnd/>
          </a:ln>
        </p:spPr>
      </p:pic>
      <p:pic>
        <p:nvPicPr>
          <p:cNvPr id="60423" name="Picture 8" descr="C:\DOCUME~1\dee\LOCALS~1\Temp\~AUT0075.bmp"/>
          <p:cNvPicPr>
            <a:picLocks noChangeAspect="1" noChangeArrowheads="1"/>
          </p:cNvPicPr>
          <p:nvPr/>
        </p:nvPicPr>
        <p:blipFill>
          <a:blip r:embed="rId4" cstate="print"/>
          <a:srcRect/>
          <a:stretch>
            <a:fillRect/>
          </a:stretch>
        </p:blipFill>
        <p:spPr bwMode="auto">
          <a:xfrm>
            <a:off x="1" y="4437113"/>
            <a:ext cx="1969268" cy="1475649"/>
          </a:xfrm>
          <a:prstGeom prst="rect">
            <a:avLst/>
          </a:prstGeom>
          <a:noFill/>
          <a:ln w="9525">
            <a:noFill/>
            <a:miter lim="800000"/>
            <a:headEnd/>
            <a:tailEnd/>
          </a:ln>
        </p:spPr>
      </p:pic>
      <p:sp>
        <p:nvSpPr>
          <p:cNvPr id="60425" name="Text Box 10"/>
          <p:cNvSpPr txBox="1">
            <a:spLocks noChangeArrowheads="1"/>
          </p:cNvSpPr>
          <p:nvPr/>
        </p:nvSpPr>
        <p:spPr bwMode="auto">
          <a:xfrm>
            <a:off x="0" y="5943600"/>
            <a:ext cx="2362200" cy="914400"/>
          </a:xfrm>
          <a:prstGeom prst="rect">
            <a:avLst/>
          </a:prstGeom>
          <a:solidFill>
            <a:srgbClr val="FFFFFF"/>
          </a:solidFill>
          <a:ln w="9525">
            <a:solidFill>
              <a:srgbClr val="000000"/>
            </a:solidFill>
            <a:miter lim="800000"/>
            <a:headEnd/>
            <a:tailEnd/>
          </a:ln>
        </p:spPr>
        <p:txBody>
          <a:bodyPr/>
          <a:lstStyle/>
          <a:p>
            <a:pPr eaLnBrk="0" hangingPunct="0"/>
            <a:r>
              <a:rPr lang="en-US" sz="1600">
                <a:latin typeface="Lucida Sans Unicode" pitchFamily="34" charset="0"/>
              </a:rPr>
              <a:t>People First- People with learning Difficulties 1984</a:t>
            </a:r>
          </a:p>
        </p:txBody>
      </p:sp>
      <p:sp>
        <p:nvSpPr>
          <p:cNvPr id="60426" name="Text Box 11"/>
          <p:cNvSpPr txBox="1">
            <a:spLocks noChangeArrowheads="1"/>
          </p:cNvSpPr>
          <p:nvPr/>
        </p:nvSpPr>
        <p:spPr bwMode="auto">
          <a:xfrm>
            <a:off x="0" y="0"/>
            <a:ext cx="5029200" cy="404664"/>
          </a:xfrm>
          <a:prstGeom prst="rect">
            <a:avLst/>
          </a:prstGeom>
          <a:solidFill>
            <a:srgbClr val="FFFFFF"/>
          </a:solidFill>
          <a:ln w="9525">
            <a:solidFill>
              <a:srgbClr val="000000"/>
            </a:solidFill>
            <a:miter lim="800000"/>
            <a:headEnd/>
            <a:tailEnd/>
          </a:ln>
        </p:spPr>
        <p:txBody>
          <a:bodyPr/>
          <a:lstStyle/>
          <a:p>
            <a:pPr eaLnBrk="0" hangingPunct="0"/>
            <a:r>
              <a:rPr lang="en-US" sz="1600" b="1" dirty="0" smtClean="0"/>
              <a:t>Struggles of Parents and Disabled People for Inclusion </a:t>
            </a:r>
            <a:endParaRPr lang="en-US" sz="1600" b="1" dirty="0"/>
          </a:p>
        </p:txBody>
      </p:sp>
      <p:pic>
        <p:nvPicPr>
          <p:cNvPr id="10" name="Picture 9" descr="153851224.jpg"/>
          <p:cNvPicPr>
            <a:picLocks noChangeAspect="1"/>
          </p:cNvPicPr>
          <p:nvPr/>
        </p:nvPicPr>
        <p:blipFill>
          <a:blip r:embed="rId5" cstate="print"/>
          <a:stretch>
            <a:fillRect/>
          </a:stretch>
        </p:blipFill>
        <p:spPr>
          <a:xfrm>
            <a:off x="107504" y="476672"/>
            <a:ext cx="2872797" cy="1944216"/>
          </a:xfrm>
          <a:prstGeom prst="rect">
            <a:avLst/>
          </a:prstGeom>
        </p:spPr>
      </p:pic>
      <p:pic>
        <p:nvPicPr>
          <p:cNvPr id="11" name="Picture 10" descr="ad2 SAFOD ADEMO.jpg"/>
          <p:cNvPicPr>
            <a:picLocks noChangeAspect="1"/>
          </p:cNvPicPr>
          <p:nvPr/>
        </p:nvPicPr>
        <p:blipFill>
          <a:blip r:embed="rId6" cstate="print"/>
          <a:stretch>
            <a:fillRect/>
          </a:stretch>
        </p:blipFill>
        <p:spPr>
          <a:xfrm>
            <a:off x="2987824" y="476672"/>
            <a:ext cx="2448272" cy="1656615"/>
          </a:xfrm>
          <a:prstGeom prst="rect">
            <a:avLst/>
          </a:prstGeom>
        </p:spPr>
      </p:pic>
      <p:pic>
        <p:nvPicPr>
          <p:cNvPr id="12" name="Picture 11" descr="advocates_people_first.gif"/>
          <p:cNvPicPr>
            <a:picLocks noChangeAspect="1"/>
          </p:cNvPicPr>
          <p:nvPr/>
        </p:nvPicPr>
        <p:blipFill>
          <a:blip r:embed="rId7" cstate="print"/>
          <a:stretch>
            <a:fillRect/>
          </a:stretch>
        </p:blipFill>
        <p:spPr>
          <a:xfrm>
            <a:off x="2699793" y="4227110"/>
            <a:ext cx="3507855" cy="2630891"/>
          </a:xfrm>
          <a:prstGeom prst="rect">
            <a:avLst/>
          </a:prstGeom>
        </p:spPr>
      </p:pic>
      <p:pic>
        <p:nvPicPr>
          <p:cNvPr id="13" name="Picture 12" descr="dfl 001.jpg"/>
          <p:cNvPicPr>
            <a:picLocks noChangeAspect="1"/>
          </p:cNvPicPr>
          <p:nvPr/>
        </p:nvPicPr>
        <p:blipFill>
          <a:blip r:embed="rId8" cstate="print"/>
          <a:stretch>
            <a:fillRect/>
          </a:stretch>
        </p:blipFill>
        <p:spPr>
          <a:xfrm>
            <a:off x="3005631" y="2060848"/>
            <a:ext cx="1773923" cy="2372290"/>
          </a:xfrm>
          <a:prstGeom prst="rect">
            <a:avLst/>
          </a:prstGeom>
        </p:spPr>
      </p:pic>
      <p:pic>
        <p:nvPicPr>
          <p:cNvPr id="16" name="Picture 15" descr="Png Photo 2.png"/>
          <p:cNvPicPr>
            <a:picLocks noChangeAspect="1"/>
          </p:cNvPicPr>
          <p:nvPr/>
        </p:nvPicPr>
        <p:blipFill>
          <a:blip r:embed="rId9" cstate="print"/>
          <a:stretch>
            <a:fillRect/>
          </a:stretch>
        </p:blipFill>
        <p:spPr>
          <a:xfrm>
            <a:off x="4779554" y="2274885"/>
            <a:ext cx="2592288" cy="1944216"/>
          </a:xfrm>
          <a:prstGeom prst="rect">
            <a:avLst/>
          </a:prstGeom>
        </p:spPr>
      </p:pic>
      <p:sp>
        <p:nvSpPr>
          <p:cNvPr id="17" name="WordArt 4"/>
          <p:cNvSpPr>
            <a:spLocks noChangeArrowheads="1" noChangeShapeType="1"/>
          </p:cNvSpPr>
          <p:nvPr/>
        </p:nvSpPr>
        <p:spPr bwMode="auto">
          <a:xfrm>
            <a:off x="755577" y="3861049"/>
            <a:ext cx="7610475" cy="1313888"/>
          </a:xfrm>
          <a:prstGeom prst="rect">
            <a:avLst/>
          </a:prstGeom>
        </p:spPr>
        <p:txBody>
          <a:bodyPr wrap="none" fromWordArt="1">
            <a:prstTxWarp prst="textCascadeUp">
              <a:avLst>
                <a:gd name="adj" fmla="val 28569"/>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en-GB" sz="3600" kern="10" dirty="0">
                <a:ln w="9525">
                  <a:round/>
                  <a:headEnd/>
                  <a:tailEnd/>
                </a:ln>
                <a:gradFill rotWithShape="1">
                  <a:gsLst>
                    <a:gs pos="0">
                      <a:srgbClr val="FFE701"/>
                    </a:gs>
                    <a:gs pos="100000">
                      <a:srgbClr val="FE3E02"/>
                    </a:gs>
                  </a:gsLst>
                  <a:lin ang="5400000" scaled="1"/>
                </a:gradFill>
                <a:latin typeface="Impact"/>
              </a:rPr>
              <a:t>Disabled People </a:t>
            </a:r>
            <a:r>
              <a:rPr lang="en-GB" sz="3600" kern="10" dirty="0" smtClean="0">
                <a:ln w="9525">
                  <a:round/>
                  <a:headEnd/>
                  <a:tailEnd/>
                </a:ln>
                <a:gradFill rotWithShape="1">
                  <a:gsLst>
                    <a:gs pos="0">
                      <a:srgbClr val="FFE701"/>
                    </a:gs>
                    <a:gs pos="100000">
                      <a:srgbClr val="FE3E02"/>
                    </a:gs>
                  </a:gsLst>
                  <a:lin ang="5400000" scaled="1"/>
                </a:gradFill>
                <a:latin typeface="Impact"/>
              </a:rPr>
              <a:t>&amp; Parents Organise </a:t>
            </a:r>
            <a:r>
              <a:rPr lang="en-GB" sz="3600" kern="10" dirty="0">
                <a:ln w="9525">
                  <a:round/>
                  <a:headEnd/>
                  <a:tailEnd/>
                </a:ln>
                <a:gradFill rotWithShape="1">
                  <a:gsLst>
                    <a:gs pos="0">
                      <a:srgbClr val="FFE701"/>
                    </a:gs>
                    <a:gs pos="100000">
                      <a:srgbClr val="FE3E02"/>
                    </a:gs>
                  </a:gsLst>
                  <a:lin ang="5400000" scaled="1"/>
                </a:gradFill>
                <a:latin typeface="Impact"/>
              </a:rPr>
              <a:t>and Fight </a:t>
            </a:r>
            <a:r>
              <a:rPr lang="en-GB" sz="3600" kern="10" dirty="0" smtClean="0">
                <a:ln w="9525">
                  <a:round/>
                  <a:headEnd/>
                  <a:tailEnd/>
                </a:ln>
                <a:gradFill rotWithShape="1">
                  <a:gsLst>
                    <a:gs pos="0">
                      <a:srgbClr val="FFE701"/>
                    </a:gs>
                    <a:gs pos="100000">
                      <a:srgbClr val="FE3E02"/>
                    </a:gs>
                  </a:gsLst>
                  <a:lin ang="5400000" scaled="1"/>
                </a:gradFill>
                <a:latin typeface="Impact"/>
              </a:rPr>
              <a:t>Back</a:t>
            </a:r>
          </a:p>
          <a:p>
            <a:pPr algn="ctr"/>
            <a:r>
              <a:rPr lang="en-GB" sz="3600" kern="10" dirty="0" smtClean="0">
                <a:ln w="9525">
                  <a:round/>
                  <a:headEnd/>
                  <a:tailEnd/>
                </a:ln>
                <a:gradFill rotWithShape="1">
                  <a:gsLst>
                    <a:gs pos="0">
                      <a:srgbClr val="FFE701"/>
                    </a:gs>
                    <a:gs pos="100000">
                      <a:srgbClr val="FE3E02"/>
                    </a:gs>
                  </a:gsLst>
                  <a:lin ang="5400000" scaled="1"/>
                </a:gradFill>
                <a:latin typeface="Impact"/>
              </a:rPr>
              <a:t>Nothing About Us Without Us!</a:t>
            </a:r>
            <a:endParaRPr lang="en-GB" sz="3600" kern="10" dirty="0">
              <a:ln w="9525">
                <a:round/>
                <a:headEnd/>
                <a:tailEnd/>
              </a:ln>
              <a:gradFill rotWithShape="1">
                <a:gsLst>
                  <a:gs pos="0">
                    <a:srgbClr val="FFE701"/>
                  </a:gs>
                  <a:gs pos="100000">
                    <a:srgbClr val="FE3E02"/>
                  </a:gs>
                </a:gsLst>
                <a:lin ang="5400000" scaled="1"/>
              </a:gradFill>
              <a:latin typeface="Impact"/>
            </a:endParaRPr>
          </a:p>
        </p:txBody>
      </p:sp>
      <p:pic>
        <p:nvPicPr>
          <p:cNvPr id="18" name="Picture 17" descr="0314.1990_Disabil-Rights-de (1).jpg"/>
          <p:cNvPicPr>
            <a:picLocks noChangeAspect="1"/>
          </p:cNvPicPr>
          <p:nvPr/>
        </p:nvPicPr>
        <p:blipFill>
          <a:blip r:embed="rId10" cstate="print"/>
          <a:stretch>
            <a:fillRect/>
          </a:stretch>
        </p:blipFill>
        <p:spPr>
          <a:xfrm>
            <a:off x="251520" y="2492897"/>
            <a:ext cx="1927101" cy="1850017"/>
          </a:xfrm>
          <a:prstGeom prst="rect">
            <a:avLst/>
          </a:prstGeom>
        </p:spPr>
      </p:pic>
      <p:pic>
        <p:nvPicPr>
          <p:cNvPr id="14" name="Picture 1" descr="X:\My Documents\My Pictures\RRDE Logo\rrlogo.gif"/>
          <p:cNvPicPr>
            <a:picLocks noChangeAspect="1" noChangeArrowheads="1"/>
          </p:cNvPicPr>
          <p:nvPr/>
        </p:nvPicPr>
        <p:blipFill>
          <a:blip r:embed="rId11" cstate="print"/>
          <a:srcRect/>
          <a:stretch>
            <a:fillRect/>
          </a:stretch>
        </p:blipFill>
        <p:spPr bwMode="auto">
          <a:xfrm>
            <a:off x="8048653" y="2492896"/>
            <a:ext cx="1095347" cy="6221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extLst>
              <p:ext uri="{D42A27DB-BD31-4B8C-83A1-F6EECF244321}">
                <p14:modId xmlns:p14="http://schemas.microsoft.com/office/powerpoint/2010/main" val="621796586"/>
              </p:ext>
            </p:extLst>
          </p:nvPr>
        </p:nvGraphicFramePr>
        <p:xfrm>
          <a:off x="467544" y="188640"/>
          <a:ext cx="8425735" cy="6317258"/>
        </p:xfrm>
        <a:graphic>
          <a:graphicData uri="http://schemas.openxmlformats.org/presentationml/2006/ole">
            <mc:AlternateContent xmlns:mc="http://schemas.openxmlformats.org/markup-compatibility/2006">
              <mc:Choice xmlns:v="urn:schemas-microsoft-com:vml" Requires="v">
                <p:oleObj spid="_x0000_s17416" name="Slide" r:id="rId4" imgW="4155849" imgH="3118245" progId="PowerPoint.Slide.12">
                  <p:embed/>
                </p:oleObj>
              </mc:Choice>
              <mc:Fallback>
                <p:oleObj name="Slide" r:id="rId4" imgW="4155849" imgH="3118245" progId="PowerPoint.Slide.12">
                  <p:embed/>
                  <p:pic>
                    <p:nvPicPr>
                      <p:cNvPr id="0" name="Picture 2"/>
                      <p:cNvPicPr>
                        <a:picLocks noChangeAspect="1" noChangeArrowheads="1"/>
                      </p:cNvPicPr>
                      <p:nvPr/>
                    </p:nvPicPr>
                    <p:blipFill>
                      <a:blip r:embed="rId5"/>
                      <a:srcRect/>
                      <a:stretch>
                        <a:fillRect/>
                      </a:stretch>
                    </p:blipFill>
                    <p:spPr bwMode="auto">
                      <a:xfrm>
                        <a:off x="467544" y="188640"/>
                        <a:ext cx="8425735" cy="63172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1" descr="X:\My Documents\My Pictures\RRDE Logo\rrlogo.gif"/>
          <p:cNvPicPr>
            <a:picLocks noChangeAspect="1" noChangeArrowheads="1"/>
          </p:cNvPicPr>
          <p:nvPr/>
        </p:nvPicPr>
        <p:blipFill>
          <a:blip r:embed="rId6" cstate="print"/>
          <a:srcRect/>
          <a:stretch>
            <a:fillRect/>
          </a:stretch>
        </p:blipFill>
        <p:spPr bwMode="auto">
          <a:xfrm>
            <a:off x="7164288" y="5733256"/>
            <a:ext cx="1475656" cy="8382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821019"/>
              </p:ext>
            </p:extLst>
          </p:nvPr>
        </p:nvGraphicFramePr>
        <p:xfrm>
          <a:off x="0" y="642939"/>
          <a:ext cx="9144034" cy="7700941"/>
        </p:xfrm>
        <a:graphic>
          <a:graphicData uri="http://schemas.openxmlformats.org/drawingml/2006/table">
            <a:tbl>
              <a:tblPr/>
              <a:tblGrid>
                <a:gridCol w="1987859"/>
                <a:gridCol w="3711864"/>
                <a:gridCol w="3444311"/>
              </a:tblGrid>
              <a:tr h="434340">
                <a:tc>
                  <a:txBody>
                    <a:bodyPr/>
                    <a:lstStyle/>
                    <a:p>
                      <a:pPr>
                        <a:spcAft>
                          <a:spcPts val="0"/>
                        </a:spcAft>
                      </a:pPr>
                      <a:r>
                        <a:rPr lang="en-GB" sz="1400" b="1" dirty="0">
                          <a:latin typeface="Arial"/>
                          <a:ea typeface="Times New Roman"/>
                        </a:rPr>
                        <a:t>Thinking/Model</a:t>
                      </a:r>
                      <a:endParaRPr lang="en-US" sz="1400" b="1"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a:latin typeface="Arial"/>
                          <a:ea typeface="Times New Roman"/>
                        </a:rPr>
                        <a:t>Characteristics</a:t>
                      </a:r>
                      <a:endParaRPr lang="en-US" sz="1400" b="1">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dirty="0">
                          <a:latin typeface="Arial"/>
                          <a:ea typeface="Times New Roman"/>
                        </a:rPr>
                        <a:t>Form of Education</a:t>
                      </a:r>
                      <a:endParaRPr lang="en-US" sz="1400" b="1"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1510">
                <a:tc>
                  <a:txBody>
                    <a:bodyPr/>
                    <a:lstStyle/>
                    <a:p>
                      <a:pPr>
                        <a:spcAft>
                          <a:spcPts val="0"/>
                        </a:spcAft>
                      </a:pPr>
                      <a:r>
                        <a:rPr lang="en-GB" sz="1400" b="1" dirty="0" smtClean="0">
                          <a:latin typeface="Arial"/>
                          <a:ea typeface="Times New Roman"/>
                        </a:rPr>
                        <a:t>Traditional</a:t>
                      </a:r>
                      <a:endParaRPr lang="en-US" sz="1400"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dirty="0">
                          <a:latin typeface="Arial"/>
                          <a:ea typeface="Times New Roman"/>
                        </a:rPr>
                        <a:t>DP a shame on family, guilt, ignorance. DP seen as of no value.</a:t>
                      </a:r>
                      <a:endParaRPr lang="en-US" sz="1400"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a:latin typeface="Arial"/>
                          <a:ea typeface="Times New Roman"/>
                        </a:rPr>
                        <a:t>Excluded </a:t>
                      </a:r>
                      <a:r>
                        <a:rPr lang="en-GB" sz="1400">
                          <a:latin typeface="Arial"/>
                          <a:ea typeface="Times New Roman"/>
                        </a:rPr>
                        <a:t>from education altogether.</a:t>
                      </a:r>
                      <a:endParaRPr lang="en-US" sz="140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020">
                <a:tc>
                  <a:txBody>
                    <a:bodyPr/>
                    <a:lstStyle/>
                    <a:p>
                      <a:pPr>
                        <a:spcAft>
                          <a:spcPts val="0"/>
                        </a:spcAft>
                      </a:pPr>
                      <a:r>
                        <a:rPr lang="en-GB" sz="1400" b="1" dirty="0" smtClean="0">
                          <a:latin typeface="Arial"/>
                          <a:ea typeface="Times New Roman"/>
                        </a:rPr>
                        <a:t>Medical </a:t>
                      </a:r>
                      <a:r>
                        <a:rPr lang="en-GB" sz="1400" b="1" dirty="0">
                          <a:latin typeface="Arial"/>
                          <a:ea typeface="Times New Roman"/>
                        </a:rPr>
                        <a:t>1 </a:t>
                      </a:r>
                      <a:endParaRPr lang="en-US" sz="1400"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a:latin typeface="Arial"/>
                          <a:ea typeface="Times New Roman"/>
                        </a:rPr>
                        <a:t>Focus on what DP cannot do. Attempt to normalize or if cannot make to fit into things as they are keep them separate.</a:t>
                      </a:r>
                      <a:endParaRPr lang="en-US" sz="140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a:latin typeface="Arial"/>
                          <a:ea typeface="Times New Roman"/>
                        </a:rPr>
                        <a:t>Segregation</a:t>
                      </a:r>
                      <a:endParaRPr lang="en-US" sz="1400">
                        <a:latin typeface="Times New Roman"/>
                        <a:ea typeface="Times New Roman"/>
                      </a:endParaRPr>
                    </a:p>
                    <a:p>
                      <a:pPr>
                        <a:spcAft>
                          <a:spcPts val="0"/>
                        </a:spcAft>
                      </a:pPr>
                      <a:r>
                        <a:rPr lang="en-GB" sz="1400">
                          <a:latin typeface="Arial"/>
                          <a:ea typeface="Times New Roman"/>
                        </a:rPr>
                        <a:t>Institutions/ hospitals</a:t>
                      </a:r>
                      <a:endParaRPr lang="en-US" sz="1400">
                        <a:latin typeface="Times New Roman"/>
                        <a:ea typeface="Times New Roman"/>
                      </a:endParaRPr>
                    </a:p>
                    <a:p>
                      <a:pPr>
                        <a:spcAft>
                          <a:spcPts val="0"/>
                        </a:spcAft>
                      </a:pPr>
                      <a:r>
                        <a:rPr lang="en-GB" sz="1400">
                          <a:latin typeface="Arial"/>
                          <a:ea typeface="Times New Roman"/>
                        </a:rPr>
                        <a:t>Special schools (with  ‘expert’ special educators)</a:t>
                      </a:r>
                      <a:endParaRPr lang="en-US" sz="140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7351">
                <a:tc>
                  <a:txBody>
                    <a:bodyPr/>
                    <a:lstStyle/>
                    <a:p>
                      <a:pPr>
                        <a:spcAft>
                          <a:spcPts val="0"/>
                        </a:spcAft>
                      </a:pPr>
                      <a:r>
                        <a:rPr lang="en-GB" sz="1400" b="1" dirty="0" smtClean="0">
                          <a:latin typeface="Arial"/>
                          <a:ea typeface="Times New Roman"/>
                        </a:rPr>
                        <a:t> </a:t>
                      </a:r>
                      <a:r>
                        <a:rPr lang="en-GB" sz="1400" b="1" dirty="0">
                          <a:latin typeface="Arial"/>
                          <a:ea typeface="Times New Roman"/>
                        </a:rPr>
                        <a:t>Medical 2</a:t>
                      </a:r>
                      <a:endParaRPr lang="en-US" sz="1400"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dirty="0">
                          <a:latin typeface="Arial"/>
                          <a:ea typeface="Times New Roman"/>
                        </a:rPr>
                        <a:t>Person can be supported by minor adjustment and support, to function normally and minimize their impairment. Continuum of provision based on severity and type of impairment.</a:t>
                      </a:r>
                      <a:endParaRPr lang="en-US" sz="1400"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dirty="0">
                          <a:latin typeface="Arial"/>
                          <a:ea typeface="Times New Roman"/>
                        </a:rPr>
                        <a:t>Integration</a:t>
                      </a:r>
                      <a:r>
                        <a:rPr lang="en-GB" sz="1400" dirty="0">
                          <a:latin typeface="Arial"/>
                          <a:ea typeface="Times New Roman"/>
                        </a:rPr>
                        <a:t> in mainstream:-</a:t>
                      </a:r>
                      <a:endParaRPr lang="en-US" sz="1400" dirty="0">
                        <a:latin typeface="Times New Roman"/>
                        <a:ea typeface="Times New Roman"/>
                      </a:endParaRPr>
                    </a:p>
                    <a:p>
                      <a:pPr>
                        <a:spcAft>
                          <a:spcPts val="0"/>
                        </a:spcAft>
                      </a:pPr>
                      <a:r>
                        <a:rPr lang="en-GB" sz="1400" dirty="0">
                          <a:latin typeface="Arial"/>
                          <a:ea typeface="Times New Roman"/>
                        </a:rPr>
                        <a:t>a)At same location-in separate class/units</a:t>
                      </a:r>
                      <a:endParaRPr lang="en-US" sz="1400" dirty="0">
                        <a:latin typeface="Times New Roman"/>
                        <a:ea typeface="Times New Roman"/>
                      </a:endParaRPr>
                    </a:p>
                    <a:p>
                      <a:pPr>
                        <a:spcAft>
                          <a:spcPts val="0"/>
                        </a:spcAft>
                      </a:pPr>
                      <a:r>
                        <a:rPr lang="en-GB" sz="1400" dirty="0">
                          <a:latin typeface="Arial"/>
                          <a:ea typeface="Times New Roman"/>
                        </a:rPr>
                        <a:t>b)Socially in some activities e.g. meals, assembly or art.</a:t>
                      </a:r>
                      <a:endParaRPr lang="en-US" sz="1400" dirty="0">
                        <a:latin typeface="Times New Roman"/>
                        <a:ea typeface="Times New Roman"/>
                      </a:endParaRPr>
                    </a:p>
                    <a:p>
                      <a:pPr>
                        <a:spcAft>
                          <a:spcPts val="0"/>
                        </a:spcAft>
                      </a:pPr>
                      <a:r>
                        <a:rPr lang="en-GB" sz="1400" dirty="0">
                          <a:latin typeface="Arial"/>
                          <a:ea typeface="Times New Roman"/>
                        </a:rPr>
                        <a:t>c)In the class with support, but teaching  &amp; learning remain the same.</a:t>
                      </a:r>
                      <a:endParaRPr lang="en-US" sz="1400" dirty="0">
                        <a:latin typeface="Times New Roman"/>
                        <a:ea typeface="Times New Roman"/>
                      </a:endParaRPr>
                    </a:p>
                    <a:p>
                      <a:pPr>
                        <a:spcAft>
                          <a:spcPts val="0"/>
                        </a:spcAft>
                      </a:pPr>
                      <a:r>
                        <a:rPr lang="en-GB" sz="1400" b="1" dirty="0">
                          <a:latin typeface="Arial"/>
                          <a:ea typeface="Times New Roman"/>
                        </a:rPr>
                        <a:t>What you cannot do determines which form of education you receive.</a:t>
                      </a:r>
                      <a:endParaRPr lang="en-US" sz="1400"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4720">
                <a:tc>
                  <a:txBody>
                    <a:bodyPr/>
                    <a:lstStyle/>
                    <a:p>
                      <a:pPr>
                        <a:spcAft>
                          <a:spcPts val="0"/>
                        </a:spcAft>
                      </a:pPr>
                      <a:r>
                        <a:rPr lang="en-GB" sz="1400" b="1" dirty="0" smtClean="0">
                          <a:latin typeface="Arial"/>
                          <a:ea typeface="Times New Roman"/>
                        </a:rPr>
                        <a:t> </a:t>
                      </a:r>
                      <a:r>
                        <a:rPr lang="en-GB" sz="1400" b="1" dirty="0">
                          <a:latin typeface="Arial"/>
                          <a:ea typeface="Times New Roman"/>
                        </a:rPr>
                        <a:t>Social Model</a:t>
                      </a:r>
                      <a:endParaRPr lang="en-US" sz="1400"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dirty="0">
                          <a:latin typeface="Arial"/>
                          <a:ea typeface="Times New Roman"/>
                        </a:rPr>
                        <a:t>Barriers Identified-solutions found to minimize them. Barriers of attitude, environment and organization are seen as what disables and are removed to maximize potential of all. DP welcomed . Relations are intentionally built. DP achieve their potential. Person centred approach.</a:t>
                      </a:r>
                      <a:endParaRPr lang="en-US" sz="1400"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dirty="0">
                          <a:latin typeface="Arial"/>
                          <a:ea typeface="Times New Roman"/>
                        </a:rPr>
                        <a:t>Inclusive education-</a:t>
                      </a:r>
                      <a:r>
                        <a:rPr lang="en-GB" sz="1400" dirty="0">
                          <a:latin typeface="Arial"/>
                          <a:ea typeface="Times New Roman"/>
                        </a:rPr>
                        <a:t> schools where all are welcomed and staff, parents and pupils value diversity and support is provided so all can be successful academically and socially. This requires reorganizing teaching, learning and assessment. Peer support is encouraged. </a:t>
                      </a:r>
                      <a:endParaRPr lang="en-US" sz="1400" dirty="0">
                        <a:latin typeface="Times New Roman"/>
                        <a:ea typeface="Times New Roman"/>
                      </a:endParaRPr>
                    </a:p>
                    <a:p>
                      <a:pPr>
                        <a:spcAft>
                          <a:spcPts val="0"/>
                        </a:spcAft>
                      </a:pPr>
                      <a:endParaRPr lang="en-GB" sz="1400" b="1" dirty="0" smtClean="0">
                        <a:latin typeface="Arial"/>
                        <a:ea typeface="Times New Roman"/>
                      </a:endParaRPr>
                    </a:p>
                    <a:p>
                      <a:pPr>
                        <a:spcAft>
                          <a:spcPts val="0"/>
                        </a:spcAft>
                      </a:pPr>
                      <a:r>
                        <a:rPr lang="en-GB" sz="1400" b="1" dirty="0" smtClean="0">
                          <a:latin typeface="Arial"/>
                          <a:ea typeface="Times New Roman"/>
                        </a:rPr>
                        <a:t>Focus </a:t>
                      </a:r>
                      <a:r>
                        <a:rPr lang="en-GB" sz="1400" b="1" dirty="0">
                          <a:latin typeface="Arial"/>
                          <a:ea typeface="Times New Roman"/>
                        </a:rPr>
                        <a:t>on what you can do.</a:t>
                      </a:r>
                      <a:endParaRPr lang="en-US" sz="1400"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6412" name="Rectangle 1"/>
          <p:cNvSpPr>
            <a:spLocks noChangeArrowheads="1"/>
          </p:cNvSpPr>
          <p:nvPr/>
        </p:nvSpPr>
        <p:spPr bwMode="auto">
          <a:xfrm>
            <a:off x="2" y="-29"/>
            <a:ext cx="7039363" cy="400110"/>
          </a:xfrm>
          <a:prstGeom prst="rect">
            <a:avLst/>
          </a:prstGeom>
          <a:noFill/>
          <a:ln w="9525">
            <a:noFill/>
            <a:miter lim="800000"/>
            <a:headEnd/>
            <a:tailEnd/>
          </a:ln>
        </p:spPr>
        <p:txBody>
          <a:bodyPr wrap="none" anchor="ctr">
            <a:spAutoFit/>
          </a:bodyPr>
          <a:lstStyle/>
          <a:p>
            <a:r>
              <a:rPr lang="en-GB" sz="2000" b="1" dirty="0" smtClean="0">
                <a:solidFill>
                  <a:srgbClr val="FF0000"/>
                </a:solidFill>
                <a:latin typeface="Calibri" pitchFamily="34" charset="0"/>
                <a:ea typeface="Times New Roman" pitchFamily="18" charset="0"/>
                <a:cs typeface="Arial" pitchFamily="34" charset="0"/>
              </a:rPr>
              <a:t>Types </a:t>
            </a:r>
            <a:r>
              <a:rPr lang="en-GB" sz="2000" b="1" dirty="0">
                <a:solidFill>
                  <a:srgbClr val="FF0000"/>
                </a:solidFill>
                <a:latin typeface="Calibri" pitchFamily="34" charset="0"/>
                <a:ea typeface="Times New Roman" pitchFamily="18" charset="0"/>
                <a:cs typeface="Arial" pitchFamily="34" charset="0"/>
              </a:rPr>
              <a:t>of thinking about disabled people and forms of education.</a:t>
            </a:r>
            <a:endParaRPr lang="en-US" sz="2000" dirty="0">
              <a:solidFill>
                <a:srgbClr val="FF0000"/>
              </a:solidFill>
              <a:latin typeface="Calibri" pitchFamily="34" charset="0"/>
              <a:ea typeface="Times New Roman" pitchFamily="18" charset="0"/>
              <a:cs typeface="Arial" pitchFamily="34" charset="0"/>
            </a:endParaRPr>
          </a:p>
        </p:txBody>
      </p:sp>
      <p:pic>
        <p:nvPicPr>
          <p:cNvPr id="16413" name="Picture 1" descr="X:\My Documents\My Pictures\RRDE Logo\rrlogo.gif"/>
          <p:cNvPicPr>
            <a:picLocks noChangeAspect="1" noChangeArrowheads="1"/>
          </p:cNvPicPr>
          <p:nvPr/>
        </p:nvPicPr>
        <p:blipFill>
          <a:blip r:embed="rId2" cstate="print"/>
          <a:srcRect/>
          <a:stretch>
            <a:fillRect/>
          </a:stretch>
        </p:blipFill>
        <p:spPr bwMode="auto">
          <a:xfrm>
            <a:off x="-31576" y="5844729"/>
            <a:ext cx="1635125" cy="9286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rot="5400000">
            <a:off x="994673" y="93558"/>
            <a:ext cx="6650596" cy="6840760"/>
          </a:xfrm>
          <a:prstGeom prst="rect">
            <a:avLst/>
          </a:prstGeom>
          <a:noFill/>
          <a:ln w="9525">
            <a:noFill/>
            <a:miter lim="800000"/>
            <a:headEnd/>
            <a:tailEnd/>
          </a:ln>
        </p:spPr>
      </p:pic>
      <p:sp>
        <p:nvSpPr>
          <p:cNvPr id="3" name="TextBox 2"/>
          <p:cNvSpPr txBox="1"/>
          <p:nvPr/>
        </p:nvSpPr>
        <p:spPr>
          <a:xfrm>
            <a:off x="7956376" y="6021288"/>
            <a:ext cx="936104" cy="369332"/>
          </a:xfrm>
          <a:prstGeom prst="rect">
            <a:avLst/>
          </a:prstGeom>
          <a:noFill/>
        </p:spPr>
        <p:txBody>
          <a:bodyPr wrap="square" rtlCol="0">
            <a:spAutoFit/>
          </a:bodyPr>
          <a:lstStyle/>
          <a:p>
            <a:r>
              <a:rPr lang="en-GB" dirty="0" smtClean="0"/>
              <a:t>Para 11</a:t>
            </a:r>
            <a:endParaRPr lang="en-GB" dirty="0"/>
          </a:p>
        </p:txBody>
      </p:sp>
      <p:pic>
        <p:nvPicPr>
          <p:cNvPr id="4" name="Picture 1" descr="X:\My Documents\My Pictures\RRDE Logo\rrlogo.gif"/>
          <p:cNvPicPr>
            <a:picLocks noChangeAspect="1" noChangeArrowheads="1"/>
          </p:cNvPicPr>
          <p:nvPr/>
        </p:nvPicPr>
        <p:blipFill>
          <a:blip r:embed="rId3" cstate="print"/>
          <a:srcRect/>
          <a:stretch>
            <a:fillRect/>
          </a:stretch>
        </p:blipFill>
        <p:spPr bwMode="auto">
          <a:xfrm>
            <a:off x="7668344" y="188640"/>
            <a:ext cx="1475656" cy="8382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357313" y="1000125"/>
          <a:ext cx="6929437" cy="5913527"/>
        </p:xfrm>
        <a:graphic>
          <a:graphicData uri="http://schemas.openxmlformats.org/drawingml/2006/table">
            <a:tbl>
              <a:tblPr/>
              <a:tblGrid>
                <a:gridCol w="3500414"/>
                <a:gridCol w="3429023"/>
              </a:tblGrid>
              <a:tr h="417617">
                <a:tc>
                  <a:txBody>
                    <a:bodyPr/>
                    <a:lstStyle/>
                    <a:p>
                      <a:pPr algn="ctr">
                        <a:spcAft>
                          <a:spcPts val="0"/>
                        </a:spcAft>
                      </a:pPr>
                      <a:r>
                        <a:rPr lang="en-GB" sz="1800" b="1" dirty="0">
                          <a:latin typeface="Arial"/>
                          <a:ea typeface="Times New Roman"/>
                          <a:cs typeface="Times New Roman"/>
                        </a:rPr>
                        <a:t>MEDICAL MODEL THINKING</a:t>
                      </a:r>
                      <a:endParaRPr lang="en-US" sz="1800" dirty="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en-GB" sz="1800" b="1" dirty="0" smtClean="0">
                          <a:latin typeface="Arial"/>
                          <a:ea typeface="Times New Roman"/>
                          <a:cs typeface="Times New Roman"/>
                        </a:rPr>
                        <a:t>SOCIAL MODEL </a:t>
                      </a:r>
                      <a:r>
                        <a:rPr lang="en-GB" sz="1800" b="1" dirty="0">
                          <a:latin typeface="Arial"/>
                          <a:ea typeface="Times New Roman"/>
                          <a:cs typeface="Times New Roman"/>
                        </a:rPr>
                        <a:t>THINKING</a:t>
                      </a:r>
                      <a:endParaRPr lang="en-US" sz="1800" dirty="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417617">
                <a:tc>
                  <a:txBody>
                    <a:bodyPr/>
                    <a:lstStyle/>
                    <a:p>
                      <a:pPr algn="ctr">
                        <a:spcAft>
                          <a:spcPts val="0"/>
                        </a:spcAft>
                      </a:pPr>
                      <a:r>
                        <a:rPr lang="en-GB" sz="1800" b="1" dirty="0">
                          <a:latin typeface="Arial"/>
                          <a:ea typeface="Times New Roman"/>
                          <a:cs typeface="Times New Roman"/>
                        </a:rPr>
                        <a:t>Child is faulty</a:t>
                      </a:r>
                      <a:endParaRPr lang="en-US" sz="1800" dirty="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en-GB" sz="1800" b="1">
                          <a:latin typeface="Arial"/>
                          <a:ea typeface="Times New Roman"/>
                          <a:cs typeface="Times New Roman"/>
                        </a:rPr>
                        <a:t>Child is Valued</a:t>
                      </a:r>
                      <a:endParaRPr lang="en-US" sz="180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835233">
                <a:tc>
                  <a:txBody>
                    <a:bodyPr/>
                    <a:lstStyle/>
                    <a:p>
                      <a:pPr algn="ctr">
                        <a:spcAft>
                          <a:spcPts val="0"/>
                        </a:spcAft>
                      </a:pPr>
                      <a:r>
                        <a:rPr lang="en-GB" sz="1800" b="1">
                          <a:latin typeface="Arial"/>
                          <a:ea typeface="Times New Roman"/>
                          <a:cs typeface="Times New Roman"/>
                        </a:rPr>
                        <a:t>Diagnosis</a:t>
                      </a:r>
                      <a:endParaRPr lang="en-US" sz="180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en-GB" sz="1800" b="1">
                          <a:latin typeface="Arial"/>
                          <a:ea typeface="Times New Roman"/>
                          <a:cs typeface="Times New Roman"/>
                        </a:rPr>
                        <a:t>Strengths and Needs defined by self and others</a:t>
                      </a:r>
                      <a:endParaRPr lang="en-US" sz="180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640048">
                <a:tc>
                  <a:txBody>
                    <a:bodyPr/>
                    <a:lstStyle/>
                    <a:p>
                      <a:pPr algn="ctr">
                        <a:spcAft>
                          <a:spcPts val="0"/>
                        </a:spcAft>
                      </a:pPr>
                      <a:r>
                        <a:rPr lang="en-GB" sz="1800" b="1">
                          <a:latin typeface="Arial"/>
                          <a:ea typeface="Times New Roman"/>
                          <a:cs typeface="Times New Roman"/>
                        </a:rPr>
                        <a:t>Labelling</a:t>
                      </a:r>
                      <a:endParaRPr lang="en-US" sz="180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en-GB" sz="1800" b="1" dirty="0">
                          <a:latin typeface="Arial"/>
                          <a:ea typeface="Times New Roman"/>
                          <a:cs typeface="Times New Roman"/>
                        </a:rPr>
                        <a:t>Identify</a:t>
                      </a:r>
                      <a:r>
                        <a:rPr lang="en-GB" sz="2400" b="1" dirty="0">
                          <a:solidFill>
                            <a:srgbClr val="FF0000"/>
                          </a:solidFill>
                          <a:latin typeface="Arial"/>
                          <a:ea typeface="Times New Roman"/>
                          <a:cs typeface="Times New Roman"/>
                        </a:rPr>
                        <a:t> Barriers </a:t>
                      </a:r>
                      <a:r>
                        <a:rPr lang="en-GB" sz="1800" b="1" dirty="0">
                          <a:latin typeface="Arial"/>
                          <a:ea typeface="Times New Roman"/>
                          <a:cs typeface="Times New Roman"/>
                        </a:rPr>
                        <a:t>and develop solutions</a:t>
                      </a:r>
                      <a:endParaRPr lang="en-US" sz="1800" dirty="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548612">
                <a:tc>
                  <a:txBody>
                    <a:bodyPr/>
                    <a:lstStyle/>
                    <a:p>
                      <a:pPr algn="ctr">
                        <a:spcAft>
                          <a:spcPts val="0"/>
                        </a:spcAft>
                      </a:pPr>
                      <a:r>
                        <a:rPr lang="en-GB" sz="1800" b="1" dirty="0">
                          <a:latin typeface="Arial"/>
                          <a:ea typeface="Times New Roman"/>
                          <a:cs typeface="Times New Roman"/>
                        </a:rPr>
                        <a:t>Impairment becomes </a:t>
                      </a:r>
                      <a:r>
                        <a:rPr lang="en-GB" sz="1800" b="1" dirty="0" smtClean="0">
                          <a:latin typeface="Arial"/>
                          <a:ea typeface="Times New Roman"/>
                          <a:cs typeface="Times New Roman"/>
                        </a:rPr>
                        <a:t>Focus </a:t>
                      </a:r>
                      <a:r>
                        <a:rPr lang="en-GB" sz="1800" b="1" dirty="0">
                          <a:latin typeface="Arial"/>
                          <a:ea typeface="Times New Roman"/>
                          <a:cs typeface="Times New Roman"/>
                        </a:rPr>
                        <a:t>of attention</a:t>
                      </a:r>
                      <a:endParaRPr lang="en-US" sz="1800" dirty="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en-GB" sz="1800" b="1" dirty="0" smtClean="0">
                          <a:latin typeface="Arial"/>
                          <a:ea typeface="Times New Roman"/>
                          <a:cs typeface="Times New Roman"/>
                        </a:rPr>
                        <a:t>Outcome </a:t>
                      </a:r>
                      <a:r>
                        <a:rPr lang="en-GB" sz="1800" b="1" dirty="0">
                          <a:latin typeface="Arial"/>
                          <a:ea typeface="Times New Roman"/>
                          <a:cs typeface="Times New Roman"/>
                        </a:rPr>
                        <a:t>based programme designed</a:t>
                      </a:r>
                      <a:endParaRPr lang="en-US" sz="1800" dirty="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835233">
                <a:tc>
                  <a:txBody>
                    <a:bodyPr/>
                    <a:lstStyle/>
                    <a:p>
                      <a:pPr algn="ctr">
                        <a:spcAft>
                          <a:spcPts val="0"/>
                        </a:spcAft>
                      </a:pPr>
                      <a:r>
                        <a:rPr lang="en-GB" sz="1800" b="1">
                          <a:latin typeface="Arial"/>
                          <a:ea typeface="Times New Roman"/>
                          <a:cs typeface="Times New Roman"/>
                        </a:rPr>
                        <a:t>Assessment, monitoring, programmes of therapy imposed</a:t>
                      </a:r>
                      <a:endParaRPr lang="en-US" sz="180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en-GB" sz="1800" b="1" dirty="0">
                          <a:latin typeface="Arial"/>
                          <a:ea typeface="Times New Roman"/>
                          <a:cs typeface="Times New Roman"/>
                        </a:rPr>
                        <a:t>Resources are made available to </a:t>
                      </a:r>
                      <a:r>
                        <a:rPr lang="en-GB" sz="1800" b="1" dirty="0" smtClean="0">
                          <a:latin typeface="Arial"/>
                          <a:ea typeface="Times New Roman"/>
                          <a:cs typeface="Times New Roman"/>
                        </a:rPr>
                        <a:t>Ordinary </a:t>
                      </a:r>
                      <a:r>
                        <a:rPr lang="en-GB" sz="1800" b="1" dirty="0">
                          <a:latin typeface="Arial"/>
                          <a:ea typeface="Times New Roman"/>
                          <a:cs typeface="Times New Roman"/>
                        </a:rPr>
                        <a:t>services</a:t>
                      </a:r>
                      <a:endParaRPr lang="en-US" sz="1800" dirty="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548612">
                <a:tc>
                  <a:txBody>
                    <a:bodyPr/>
                    <a:lstStyle/>
                    <a:p>
                      <a:pPr algn="ctr">
                        <a:spcAft>
                          <a:spcPts val="0"/>
                        </a:spcAft>
                      </a:pPr>
                      <a:r>
                        <a:rPr lang="en-GB" sz="1800" b="1">
                          <a:latin typeface="Arial"/>
                          <a:ea typeface="Times New Roman"/>
                          <a:cs typeface="Times New Roman"/>
                        </a:rPr>
                        <a:t>Segregation and alternative services</a:t>
                      </a:r>
                      <a:endParaRPr lang="en-US" sz="180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en-GB" sz="1800" b="1">
                          <a:latin typeface="Arial"/>
                          <a:ea typeface="Times New Roman"/>
                          <a:cs typeface="Times New Roman"/>
                        </a:rPr>
                        <a:t>Training for Parents and Professionals</a:t>
                      </a:r>
                      <a:endParaRPr lang="en-US" sz="180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417617">
                <a:tc>
                  <a:txBody>
                    <a:bodyPr/>
                    <a:lstStyle/>
                    <a:p>
                      <a:pPr algn="ctr">
                        <a:spcAft>
                          <a:spcPts val="0"/>
                        </a:spcAft>
                      </a:pPr>
                      <a:r>
                        <a:rPr lang="en-GB" sz="1800" b="1" dirty="0" smtClean="0">
                          <a:latin typeface="Arial"/>
                          <a:ea typeface="Times New Roman"/>
                          <a:cs typeface="Times New Roman"/>
                        </a:rPr>
                        <a:t>Ordinary </a:t>
                      </a:r>
                      <a:r>
                        <a:rPr lang="en-GB" sz="1800" b="1" dirty="0">
                          <a:latin typeface="Arial"/>
                          <a:ea typeface="Times New Roman"/>
                          <a:cs typeface="Times New Roman"/>
                        </a:rPr>
                        <a:t>needs put on hold</a:t>
                      </a:r>
                      <a:endParaRPr lang="en-US" sz="1800" dirty="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en-GB" sz="1800" b="1">
                          <a:latin typeface="Arial"/>
                          <a:ea typeface="Times New Roman"/>
                          <a:cs typeface="Times New Roman"/>
                        </a:rPr>
                        <a:t>Relationships nurtured</a:t>
                      </a:r>
                      <a:endParaRPr lang="en-US" sz="180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835233">
                <a:tc>
                  <a:txBody>
                    <a:bodyPr/>
                    <a:lstStyle/>
                    <a:p>
                      <a:pPr algn="ctr">
                        <a:spcAft>
                          <a:spcPts val="0"/>
                        </a:spcAft>
                      </a:pPr>
                      <a:r>
                        <a:rPr lang="en-GB" sz="1800" b="1" dirty="0">
                          <a:latin typeface="Arial"/>
                          <a:ea typeface="Times New Roman"/>
                          <a:cs typeface="Times New Roman"/>
                        </a:rPr>
                        <a:t>Re-entry if normal enough </a:t>
                      </a:r>
                      <a:r>
                        <a:rPr lang="en-GB" sz="1800" b="1" dirty="0" smtClean="0">
                          <a:latin typeface="Arial"/>
                          <a:ea typeface="Times New Roman"/>
                          <a:cs typeface="Times New Roman"/>
                        </a:rPr>
                        <a:t>or  Permanent </a:t>
                      </a:r>
                      <a:r>
                        <a:rPr lang="en-GB" sz="1800" b="1" dirty="0">
                          <a:latin typeface="Arial"/>
                          <a:ea typeface="Times New Roman"/>
                          <a:cs typeface="Times New Roman"/>
                        </a:rPr>
                        <a:t>Exclusion</a:t>
                      </a:r>
                      <a:endParaRPr lang="en-US" sz="1800" dirty="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en-GB" sz="1800" b="1">
                          <a:latin typeface="Arial"/>
                          <a:ea typeface="Times New Roman"/>
                          <a:cs typeface="Times New Roman"/>
                        </a:rPr>
                        <a:t>Diversity Welcomed Child is Included</a:t>
                      </a:r>
                      <a:endParaRPr lang="en-US" sz="180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417617">
                <a:tc>
                  <a:txBody>
                    <a:bodyPr/>
                    <a:lstStyle/>
                    <a:p>
                      <a:pPr algn="ctr">
                        <a:spcAft>
                          <a:spcPts val="0"/>
                        </a:spcAft>
                        <a:tabLst>
                          <a:tab pos="180340" algn="l"/>
                        </a:tabLst>
                      </a:pPr>
                      <a:r>
                        <a:rPr lang="en-GB" sz="1800" b="1">
                          <a:latin typeface="Arial"/>
                          <a:ea typeface="Times New Roman"/>
                          <a:cs typeface="Times New Roman"/>
                        </a:rPr>
                        <a:t>Society remains unchanged</a:t>
                      </a:r>
                      <a:endParaRPr lang="en-US" sz="180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tabLst>
                          <a:tab pos="180340" algn="l"/>
                        </a:tabLst>
                      </a:pPr>
                      <a:r>
                        <a:rPr lang="en-GB" sz="1800" b="1" dirty="0">
                          <a:latin typeface="Arial"/>
                          <a:ea typeface="Times New Roman"/>
                          <a:cs typeface="Times New Roman"/>
                        </a:rPr>
                        <a:t>Society Evolves</a:t>
                      </a:r>
                      <a:endParaRPr lang="en-US" sz="1800" dirty="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bl>
          </a:graphicData>
        </a:graphic>
      </p:graphicFrame>
      <p:sp>
        <p:nvSpPr>
          <p:cNvPr id="61477" name="Rectangle 2"/>
          <p:cNvSpPr>
            <a:spLocks noChangeArrowheads="1"/>
          </p:cNvSpPr>
          <p:nvPr/>
        </p:nvSpPr>
        <p:spPr bwMode="auto">
          <a:xfrm>
            <a:off x="0" y="0"/>
            <a:ext cx="756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sz="2400" b="1">
                <a:solidFill>
                  <a:srgbClr val="FF0000"/>
                </a:solidFill>
                <a:latin typeface="Calibri" pitchFamily="34" charset="0"/>
                <a:ea typeface="Times New Roman" pitchFamily="18" charset="0"/>
                <a:cs typeface="Arial" charset="0"/>
              </a:rPr>
              <a:t>Medical and Social Model Thinking applied to education</a:t>
            </a:r>
            <a:r>
              <a:rPr lang="en-GB" altLang="en-US" sz="2400" b="1" baseline="30000">
                <a:solidFill>
                  <a:srgbClr val="FF0000"/>
                </a:solidFill>
                <a:latin typeface="Calibri" pitchFamily="34" charset="0"/>
                <a:ea typeface="Times New Roman" pitchFamily="18" charset="0"/>
                <a:cs typeface="Arial" charset="0"/>
                <a:hlinkClick r:id="" action="ppaction://noaction"/>
              </a:rPr>
              <a:t>[1</a:t>
            </a:r>
            <a:r>
              <a:rPr lang="en-GB" altLang="en-US" sz="2400" b="1" baseline="30000">
                <a:latin typeface="Calibri" pitchFamily="34" charset="0"/>
                <a:ea typeface="Times New Roman" pitchFamily="18" charset="0"/>
                <a:cs typeface="Arial" charset="0"/>
                <a:hlinkClick r:id="" action="ppaction://noaction"/>
              </a:rPr>
              <a:t>]</a:t>
            </a:r>
            <a:endParaRPr lang="en-GB" altLang="en-US" sz="2400">
              <a:latin typeface="Calibri" pitchFamily="34" charset="0"/>
              <a:ea typeface="Times New Roman" pitchFamily="18" charset="0"/>
              <a:cs typeface="Arial" charset="0"/>
            </a:endParaRPr>
          </a:p>
        </p:txBody>
      </p:sp>
      <p:sp>
        <p:nvSpPr>
          <p:cNvPr id="35841" name="Line 1"/>
          <p:cNvSpPr>
            <a:spLocks noChangeShapeType="1"/>
          </p:cNvSpPr>
          <p:nvPr/>
        </p:nvSpPr>
        <p:spPr bwMode="auto">
          <a:xfrm>
            <a:off x="5943600" y="152400"/>
            <a:ext cx="0" cy="0"/>
          </a:xfrm>
          <a:prstGeom prst="line">
            <a:avLst/>
          </a:prstGeom>
          <a:noFill/>
          <a:ln w="0">
            <a:solidFill>
              <a:srgbClr val="D4D4D4"/>
            </a:solidFill>
            <a:round/>
            <a:headEnd/>
            <a:tailEnd/>
          </a:ln>
          <a:effectLst>
            <a:outerShdw dist="12700" dir="16200000" algn="tr" rotWithShape="0">
              <a:srgbClr val="808080"/>
            </a:outerShdw>
          </a:effectLst>
        </p:spPr>
        <p:txBody>
          <a:bodyPr/>
          <a:lstStyle/>
          <a:p>
            <a:pPr fontAlgn="auto">
              <a:spcBef>
                <a:spcPts val="0"/>
              </a:spcBef>
              <a:spcAft>
                <a:spcPts val="0"/>
              </a:spcAft>
              <a:defRPr/>
            </a:pPr>
            <a:endParaRPr lang="en-US">
              <a:latin typeface="+mn-lt"/>
            </a:endParaRPr>
          </a:p>
        </p:txBody>
      </p:sp>
      <p:sp>
        <p:nvSpPr>
          <p:cNvPr id="61479" name="Rectangle 3"/>
          <p:cNvSpPr>
            <a:spLocks noChangeArrowheads="1"/>
          </p:cNvSpPr>
          <p:nvPr/>
        </p:nvSpPr>
        <p:spPr bwMode="auto">
          <a:xfrm>
            <a:off x="0" y="457200"/>
            <a:ext cx="1841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900">
              <a:latin typeface="Calibri" pitchFamily="34" charset="0"/>
            </a:endParaRPr>
          </a:p>
          <a:p>
            <a:r>
              <a:rPr lang="en-US" altLang="en-US">
                <a:latin typeface="Calibri" pitchFamily="34" charset="0"/>
              </a:rPr>
              <a:t/>
            </a:r>
            <a:br>
              <a:rPr lang="en-US" altLang="en-US">
                <a:latin typeface="Calibri" pitchFamily="34" charset="0"/>
              </a:rPr>
            </a:br>
            <a:endParaRPr lang="en-US" altLang="en-US">
              <a:latin typeface="Calibri" pitchFamily="34" charset="0"/>
            </a:endParaRPr>
          </a:p>
        </p:txBody>
      </p:sp>
      <p:sp>
        <p:nvSpPr>
          <p:cNvPr id="61480" name="Rectangle 4"/>
          <p:cNvSpPr>
            <a:spLocks noChangeArrowheads="1"/>
          </p:cNvSpPr>
          <p:nvPr/>
        </p:nvSpPr>
        <p:spPr bwMode="auto">
          <a:xfrm>
            <a:off x="0" y="457200"/>
            <a:ext cx="3017838" cy="7938"/>
          </a:xfrm>
          <a:prstGeom prst="rect">
            <a:avLst/>
          </a:prstGeom>
          <a:solidFill>
            <a:srgbClr val="000000"/>
          </a:solidFill>
          <a:ln w="9525">
            <a:solidFill>
              <a:schemeClr val="tx1"/>
            </a:solidFill>
            <a:miter lim="800000"/>
            <a:headEnd/>
            <a:tailEnd/>
          </a:ln>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pitchFamily="34" charset="0"/>
            </a:endParaRPr>
          </a:p>
        </p:txBody>
      </p:sp>
      <p:sp>
        <p:nvSpPr>
          <p:cNvPr id="61481" name="Rectangle 5"/>
          <p:cNvSpPr>
            <a:spLocks noChangeArrowheads="1"/>
          </p:cNvSpPr>
          <p:nvPr/>
        </p:nvSpPr>
        <p:spPr bwMode="auto">
          <a:xfrm>
            <a:off x="0" y="4651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sz="1000" baseline="30000">
                <a:latin typeface="Calibri" pitchFamily="34" charset="0"/>
                <a:ea typeface="Times New Roman" pitchFamily="18" charset="0"/>
                <a:cs typeface="Arial" charset="0"/>
                <a:hlinkClick r:id="" action="ppaction://noaction"/>
              </a:rPr>
              <a:t>[1]</a:t>
            </a:r>
            <a:r>
              <a:rPr lang="en-GB" altLang="en-US" sz="1000">
                <a:latin typeface="Calibri" pitchFamily="34" charset="0"/>
                <a:ea typeface="Times New Roman" pitchFamily="18" charset="0"/>
                <a:cs typeface="Arial" charset="0"/>
              </a:rPr>
              <a:t> Adapted from Micheline Mason 1994, Altogether Better, Comic Relief &amp; R. Rieser 2000</a:t>
            </a:r>
            <a:endParaRPr lang="en-GB" altLang="en-US">
              <a:latin typeface="Calibri" pitchFamily="34" charset="0"/>
              <a:ea typeface="Times New Roman" pitchFamily="18" charset="0"/>
              <a:cs typeface="Arial" charset="0"/>
            </a:endParaRPr>
          </a:p>
        </p:txBody>
      </p:sp>
      <p:pic>
        <p:nvPicPr>
          <p:cNvPr id="8" name="Picture 1" descr="X:\My Documents\My Pictures\RRDE Logo\rrlogo.gif"/>
          <p:cNvPicPr>
            <a:picLocks noChangeAspect="1" noChangeArrowheads="1"/>
          </p:cNvPicPr>
          <p:nvPr/>
        </p:nvPicPr>
        <p:blipFill>
          <a:blip r:embed="rId2" cstate="print"/>
          <a:srcRect/>
          <a:stretch>
            <a:fillRect/>
          </a:stretch>
        </p:blipFill>
        <p:spPr bwMode="auto">
          <a:xfrm>
            <a:off x="7668344" y="93440"/>
            <a:ext cx="1475656" cy="838206"/>
          </a:xfrm>
          <a:prstGeom prst="rect">
            <a:avLst/>
          </a:prstGeom>
          <a:noFill/>
          <a:ln w="9525">
            <a:noFill/>
            <a:miter lim="800000"/>
            <a:headEnd/>
            <a:tailEnd/>
          </a:ln>
        </p:spPr>
      </p:pic>
    </p:spTree>
    <p:extLst>
      <p:ext uri="{BB962C8B-B14F-4D97-AF65-F5344CB8AC3E}">
        <p14:creationId xmlns:p14="http://schemas.microsoft.com/office/powerpoint/2010/main" val="31496363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Firewall"/>
          <p:cNvSpPr>
            <a:spLocks noEditPoints="1" noChangeArrowheads="1"/>
          </p:cNvSpPr>
          <p:nvPr/>
        </p:nvSpPr>
        <p:spPr bwMode="auto">
          <a:xfrm>
            <a:off x="0" y="0"/>
            <a:ext cx="9144000" cy="68580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761 w 21600"/>
              <a:gd name="T25" fmla="*/ 22454 h 21600"/>
              <a:gd name="T26" fmla="*/ 21069 w 21600"/>
              <a:gd name="T27" fmla="*/ 3228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540" y="4628"/>
                </a:moveTo>
                <a:lnTo>
                  <a:pt x="0" y="4628"/>
                </a:lnTo>
                <a:lnTo>
                  <a:pt x="0" y="0"/>
                </a:lnTo>
                <a:lnTo>
                  <a:pt x="21600" y="0"/>
                </a:lnTo>
                <a:lnTo>
                  <a:pt x="21600" y="4628"/>
                </a:lnTo>
                <a:lnTo>
                  <a:pt x="21060" y="4628"/>
                </a:lnTo>
                <a:lnTo>
                  <a:pt x="21060" y="21600"/>
                </a:lnTo>
                <a:lnTo>
                  <a:pt x="540" y="21600"/>
                </a:lnTo>
                <a:lnTo>
                  <a:pt x="540" y="4628"/>
                </a:lnTo>
                <a:close/>
              </a:path>
              <a:path w="21600" h="21600" extrusionOk="0">
                <a:moveTo>
                  <a:pt x="540" y="4628"/>
                </a:moveTo>
                <a:lnTo>
                  <a:pt x="540" y="6171"/>
                </a:lnTo>
                <a:lnTo>
                  <a:pt x="2700" y="6171"/>
                </a:lnTo>
                <a:lnTo>
                  <a:pt x="2700" y="4628"/>
                </a:lnTo>
                <a:lnTo>
                  <a:pt x="540" y="4628"/>
                </a:lnTo>
                <a:close/>
              </a:path>
              <a:path w="21600" h="21600" extrusionOk="0">
                <a:moveTo>
                  <a:pt x="2700" y="4628"/>
                </a:moveTo>
                <a:lnTo>
                  <a:pt x="2700" y="6171"/>
                </a:lnTo>
                <a:lnTo>
                  <a:pt x="4860" y="6171"/>
                </a:lnTo>
                <a:lnTo>
                  <a:pt x="4860" y="4628"/>
                </a:lnTo>
                <a:lnTo>
                  <a:pt x="2700" y="4628"/>
                </a:lnTo>
                <a:close/>
              </a:path>
              <a:path w="21600" h="21600" extrusionOk="0">
                <a:moveTo>
                  <a:pt x="4860" y="4628"/>
                </a:moveTo>
                <a:lnTo>
                  <a:pt x="4860" y="6171"/>
                </a:lnTo>
                <a:lnTo>
                  <a:pt x="7020" y="6171"/>
                </a:lnTo>
                <a:lnTo>
                  <a:pt x="7020" y="4628"/>
                </a:lnTo>
                <a:lnTo>
                  <a:pt x="4860" y="4628"/>
                </a:lnTo>
                <a:close/>
              </a:path>
              <a:path w="21600" h="21600" extrusionOk="0">
                <a:moveTo>
                  <a:pt x="7020" y="4628"/>
                </a:moveTo>
                <a:lnTo>
                  <a:pt x="7020" y="6171"/>
                </a:lnTo>
                <a:lnTo>
                  <a:pt x="9180" y="6171"/>
                </a:lnTo>
                <a:lnTo>
                  <a:pt x="9180" y="4628"/>
                </a:lnTo>
                <a:lnTo>
                  <a:pt x="7020" y="4628"/>
                </a:lnTo>
                <a:close/>
              </a:path>
              <a:path w="21600" h="21600" extrusionOk="0">
                <a:moveTo>
                  <a:pt x="9180" y="4628"/>
                </a:moveTo>
                <a:lnTo>
                  <a:pt x="9180" y="6171"/>
                </a:lnTo>
                <a:lnTo>
                  <a:pt x="11340" y="6171"/>
                </a:lnTo>
                <a:lnTo>
                  <a:pt x="11340" y="4628"/>
                </a:lnTo>
                <a:lnTo>
                  <a:pt x="9180" y="4628"/>
                </a:lnTo>
                <a:close/>
              </a:path>
              <a:path w="21600" h="21600" extrusionOk="0">
                <a:moveTo>
                  <a:pt x="11340" y="4628"/>
                </a:moveTo>
                <a:lnTo>
                  <a:pt x="11340" y="6171"/>
                </a:lnTo>
                <a:lnTo>
                  <a:pt x="13500" y="6171"/>
                </a:lnTo>
                <a:lnTo>
                  <a:pt x="13500" y="4628"/>
                </a:lnTo>
                <a:lnTo>
                  <a:pt x="11340" y="4628"/>
                </a:lnTo>
                <a:close/>
              </a:path>
              <a:path w="21600" h="21600" extrusionOk="0">
                <a:moveTo>
                  <a:pt x="13500" y="4628"/>
                </a:moveTo>
                <a:lnTo>
                  <a:pt x="13500" y="6171"/>
                </a:lnTo>
                <a:lnTo>
                  <a:pt x="15660" y="6171"/>
                </a:lnTo>
                <a:lnTo>
                  <a:pt x="15660" y="4628"/>
                </a:lnTo>
                <a:lnTo>
                  <a:pt x="13500" y="4628"/>
                </a:lnTo>
                <a:close/>
              </a:path>
              <a:path w="21600" h="21600" extrusionOk="0">
                <a:moveTo>
                  <a:pt x="15660" y="4628"/>
                </a:moveTo>
                <a:lnTo>
                  <a:pt x="15660" y="6171"/>
                </a:lnTo>
                <a:lnTo>
                  <a:pt x="17820" y="6171"/>
                </a:lnTo>
                <a:lnTo>
                  <a:pt x="17820" y="4628"/>
                </a:lnTo>
                <a:lnTo>
                  <a:pt x="15660" y="4628"/>
                </a:lnTo>
                <a:close/>
              </a:path>
              <a:path w="21600" h="21600" extrusionOk="0">
                <a:moveTo>
                  <a:pt x="17820" y="4628"/>
                </a:moveTo>
                <a:lnTo>
                  <a:pt x="17820" y="6171"/>
                </a:lnTo>
                <a:lnTo>
                  <a:pt x="19980" y="6171"/>
                </a:lnTo>
                <a:lnTo>
                  <a:pt x="19980" y="4628"/>
                </a:lnTo>
                <a:lnTo>
                  <a:pt x="17820" y="4628"/>
                </a:lnTo>
                <a:close/>
              </a:path>
              <a:path w="21600" h="21600" extrusionOk="0">
                <a:moveTo>
                  <a:pt x="1620" y="6171"/>
                </a:moveTo>
                <a:lnTo>
                  <a:pt x="1620" y="7714"/>
                </a:lnTo>
                <a:lnTo>
                  <a:pt x="3779" y="7714"/>
                </a:lnTo>
                <a:lnTo>
                  <a:pt x="3779" y="6171"/>
                </a:lnTo>
                <a:lnTo>
                  <a:pt x="1620" y="6171"/>
                </a:lnTo>
                <a:close/>
              </a:path>
              <a:path w="21600" h="21600" extrusionOk="0">
                <a:moveTo>
                  <a:pt x="3779" y="6171"/>
                </a:moveTo>
                <a:lnTo>
                  <a:pt x="3779" y="7714"/>
                </a:lnTo>
                <a:lnTo>
                  <a:pt x="5940" y="7714"/>
                </a:lnTo>
                <a:lnTo>
                  <a:pt x="5940" y="6171"/>
                </a:lnTo>
                <a:lnTo>
                  <a:pt x="3779" y="6171"/>
                </a:lnTo>
                <a:close/>
              </a:path>
              <a:path w="21600" h="21600" extrusionOk="0">
                <a:moveTo>
                  <a:pt x="5940" y="6171"/>
                </a:moveTo>
                <a:lnTo>
                  <a:pt x="5940" y="7714"/>
                </a:lnTo>
                <a:lnTo>
                  <a:pt x="8100" y="7714"/>
                </a:lnTo>
                <a:lnTo>
                  <a:pt x="8100" y="6171"/>
                </a:lnTo>
                <a:lnTo>
                  <a:pt x="5940" y="6171"/>
                </a:lnTo>
                <a:close/>
              </a:path>
              <a:path w="21600" h="21600" extrusionOk="0">
                <a:moveTo>
                  <a:pt x="8100" y="6171"/>
                </a:moveTo>
                <a:lnTo>
                  <a:pt x="8100" y="7714"/>
                </a:lnTo>
                <a:lnTo>
                  <a:pt x="10260" y="7714"/>
                </a:lnTo>
                <a:lnTo>
                  <a:pt x="10260" y="6171"/>
                </a:lnTo>
                <a:lnTo>
                  <a:pt x="8100" y="6171"/>
                </a:lnTo>
                <a:close/>
              </a:path>
              <a:path w="21600" h="21600" extrusionOk="0">
                <a:moveTo>
                  <a:pt x="10260" y="6171"/>
                </a:moveTo>
                <a:lnTo>
                  <a:pt x="10260" y="7714"/>
                </a:lnTo>
                <a:lnTo>
                  <a:pt x="12419" y="7714"/>
                </a:lnTo>
                <a:lnTo>
                  <a:pt x="12419" y="6171"/>
                </a:lnTo>
                <a:lnTo>
                  <a:pt x="10260" y="6171"/>
                </a:lnTo>
                <a:close/>
              </a:path>
              <a:path w="21600" h="21600" extrusionOk="0">
                <a:moveTo>
                  <a:pt x="12419" y="6171"/>
                </a:moveTo>
                <a:lnTo>
                  <a:pt x="12419" y="7714"/>
                </a:lnTo>
                <a:lnTo>
                  <a:pt x="14580" y="7714"/>
                </a:lnTo>
                <a:lnTo>
                  <a:pt x="14580" y="6171"/>
                </a:lnTo>
                <a:lnTo>
                  <a:pt x="12419" y="6171"/>
                </a:lnTo>
                <a:close/>
              </a:path>
              <a:path w="21600" h="21600" extrusionOk="0">
                <a:moveTo>
                  <a:pt x="14580" y="6171"/>
                </a:moveTo>
                <a:lnTo>
                  <a:pt x="14580" y="7714"/>
                </a:lnTo>
                <a:lnTo>
                  <a:pt x="16740" y="7714"/>
                </a:lnTo>
                <a:lnTo>
                  <a:pt x="16740" y="6171"/>
                </a:lnTo>
                <a:lnTo>
                  <a:pt x="14580" y="6171"/>
                </a:lnTo>
                <a:close/>
              </a:path>
              <a:path w="21600" h="21600" extrusionOk="0">
                <a:moveTo>
                  <a:pt x="16740" y="6171"/>
                </a:moveTo>
                <a:lnTo>
                  <a:pt x="16740" y="7714"/>
                </a:lnTo>
                <a:lnTo>
                  <a:pt x="18900" y="7714"/>
                </a:lnTo>
                <a:lnTo>
                  <a:pt x="18900" y="6171"/>
                </a:lnTo>
                <a:lnTo>
                  <a:pt x="16740" y="6171"/>
                </a:lnTo>
                <a:close/>
              </a:path>
              <a:path w="21600" h="21600" extrusionOk="0">
                <a:moveTo>
                  <a:pt x="18900" y="6171"/>
                </a:moveTo>
                <a:lnTo>
                  <a:pt x="18900" y="7714"/>
                </a:lnTo>
                <a:lnTo>
                  <a:pt x="21060" y="7714"/>
                </a:lnTo>
                <a:lnTo>
                  <a:pt x="21060" y="6171"/>
                </a:lnTo>
                <a:lnTo>
                  <a:pt x="18900" y="6171"/>
                </a:lnTo>
                <a:close/>
              </a:path>
              <a:path w="21600" h="21600" extrusionOk="0">
                <a:moveTo>
                  <a:pt x="540" y="7714"/>
                </a:moveTo>
                <a:lnTo>
                  <a:pt x="540" y="9257"/>
                </a:lnTo>
                <a:lnTo>
                  <a:pt x="2700" y="9257"/>
                </a:lnTo>
                <a:lnTo>
                  <a:pt x="2700" y="7714"/>
                </a:lnTo>
                <a:lnTo>
                  <a:pt x="540" y="7714"/>
                </a:lnTo>
                <a:close/>
              </a:path>
              <a:path w="21600" h="21600" extrusionOk="0">
                <a:moveTo>
                  <a:pt x="2700" y="7714"/>
                </a:moveTo>
                <a:lnTo>
                  <a:pt x="2700" y="9257"/>
                </a:lnTo>
                <a:lnTo>
                  <a:pt x="4860" y="9257"/>
                </a:lnTo>
                <a:lnTo>
                  <a:pt x="4860" y="7714"/>
                </a:lnTo>
                <a:lnTo>
                  <a:pt x="2700" y="7714"/>
                </a:lnTo>
                <a:close/>
              </a:path>
              <a:path w="21600" h="21600" extrusionOk="0">
                <a:moveTo>
                  <a:pt x="4860" y="7714"/>
                </a:moveTo>
                <a:lnTo>
                  <a:pt x="4860" y="9257"/>
                </a:lnTo>
                <a:lnTo>
                  <a:pt x="7020" y="9257"/>
                </a:lnTo>
                <a:lnTo>
                  <a:pt x="7020" y="7714"/>
                </a:lnTo>
                <a:lnTo>
                  <a:pt x="4860" y="7714"/>
                </a:lnTo>
                <a:close/>
              </a:path>
              <a:path w="21600" h="21600" extrusionOk="0">
                <a:moveTo>
                  <a:pt x="7020" y="7714"/>
                </a:moveTo>
                <a:lnTo>
                  <a:pt x="7020" y="9257"/>
                </a:lnTo>
                <a:lnTo>
                  <a:pt x="9180" y="9257"/>
                </a:lnTo>
                <a:lnTo>
                  <a:pt x="9180" y="7714"/>
                </a:lnTo>
                <a:lnTo>
                  <a:pt x="7020" y="7714"/>
                </a:lnTo>
                <a:close/>
              </a:path>
              <a:path w="21600" h="21600" extrusionOk="0">
                <a:moveTo>
                  <a:pt x="9180" y="7714"/>
                </a:moveTo>
                <a:lnTo>
                  <a:pt x="9180" y="9257"/>
                </a:lnTo>
                <a:lnTo>
                  <a:pt x="11340" y="9257"/>
                </a:lnTo>
                <a:lnTo>
                  <a:pt x="11340" y="7714"/>
                </a:lnTo>
                <a:lnTo>
                  <a:pt x="9180" y="7714"/>
                </a:lnTo>
                <a:close/>
              </a:path>
              <a:path w="21600" h="21600" extrusionOk="0">
                <a:moveTo>
                  <a:pt x="11340" y="7714"/>
                </a:moveTo>
                <a:lnTo>
                  <a:pt x="11340" y="9257"/>
                </a:lnTo>
                <a:lnTo>
                  <a:pt x="13500" y="9257"/>
                </a:lnTo>
                <a:lnTo>
                  <a:pt x="13500" y="7714"/>
                </a:lnTo>
                <a:lnTo>
                  <a:pt x="11340" y="7714"/>
                </a:lnTo>
                <a:close/>
              </a:path>
              <a:path w="21600" h="21600" extrusionOk="0">
                <a:moveTo>
                  <a:pt x="13500" y="7714"/>
                </a:moveTo>
                <a:lnTo>
                  <a:pt x="13500" y="9257"/>
                </a:lnTo>
                <a:lnTo>
                  <a:pt x="15660" y="9257"/>
                </a:lnTo>
                <a:lnTo>
                  <a:pt x="15660" y="7714"/>
                </a:lnTo>
                <a:lnTo>
                  <a:pt x="13500" y="7714"/>
                </a:lnTo>
                <a:close/>
              </a:path>
              <a:path w="21600" h="21600" extrusionOk="0">
                <a:moveTo>
                  <a:pt x="15660" y="7714"/>
                </a:moveTo>
                <a:lnTo>
                  <a:pt x="15660" y="9257"/>
                </a:lnTo>
                <a:lnTo>
                  <a:pt x="17820" y="9257"/>
                </a:lnTo>
                <a:lnTo>
                  <a:pt x="17820" y="7714"/>
                </a:lnTo>
                <a:lnTo>
                  <a:pt x="15660" y="7714"/>
                </a:lnTo>
                <a:close/>
              </a:path>
              <a:path w="21600" h="21600" extrusionOk="0">
                <a:moveTo>
                  <a:pt x="17820" y="7714"/>
                </a:moveTo>
                <a:lnTo>
                  <a:pt x="17820" y="9257"/>
                </a:lnTo>
                <a:lnTo>
                  <a:pt x="19980" y="9257"/>
                </a:lnTo>
                <a:lnTo>
                  <a:pt x="19980" y="7714"/>
                </a:lnTo>
                <a:lnTo>
                  <a:pt x="17820" y="7714"/>
                </a:lnTo>
                <a:close/>
              </a:path>
              <a:path w="21600" h="21600" extrusionOk="0">
                <a:moveTo>
                  <a:pt x="1620" y="9257"/>
                </a:moveTo>
                <a:lnTo>
                  <a:pt x="1620" y="10800"/>
                </a:lnTo>
                <a:lnTo>
                  <a:pt x="3779" y="10800"/>
                </a:lnTo>
                <a:lnTo>
                  <a:pt x="3779" y="9257"/>
                </a:lnTo>
                <a:lnTo>
                  <a:pt x="1620" y="9257"/>
                </a:lnTo>
                <a:close/>
              </a:path>
              <a:path w="21600" h="21600" extrusionOk="0">
                <a:moveTo>
                  <a:pt x="3779" y="9257"/>
                </a:moveTo>
                <a:lnTo>
                  <a:pt x="3779" y="10800"/>
                </a:lnTo>
                <a:lnTo>
                  <a:pt x="5940" y="10800"/>
                </a:lnTo>
                <a:lnTo>
                  <a:pt x="5940" y="9257"/>
                </a:lnTo>
                <a:lnTo>
                  <a:pt x="3779" y="9257"/>
                </a:lnTo>
                <a:close/>
              </a:path>
              <a:path w="21600" h="21600" extrusionOk="0">
                <a:moveTo>
                  <a:pt x="5940" y="9257"/>
                </a:moveTo>
                <a:lnTo>
                  <a:pt x="5940" y="10800"/>
                </a:lnTo>
                <a:lnTo>
                  <a:pt x="8100" y="10800"/>
                </a:lnTo>
                <a:lnTo>
                  <a:pt x="8100" y="9257"/>
                </a:lnTo>
                <a:lnTo>
                  <a:pt x="5940" y="9257"/>
                </a:lnTo>
                <a:close/>
              </a:path>
              <a:path w="21600" h="21600" extrusionOk="0">
                <a:moveTo>
                  <a:pt x="8100" y="9257"/>
                </a:moveTo>
                <a:lnTo>
                  <a:pt x="8100" y="10800"/>
                </a:lnTo>
                <a:lnTo>
                  <a:pt x="10260" y="10800"/>
                </a:lnTo>
                <a:lnTo>
                  <a:pt x="10260" y="9257"/>
                </a:lnTo>
                <a:lnTo>
                  <a:pt x="8100" y="9257"/>
                </a:lnTo>
                <a:close/>
              </a:path>
              <a:path w="21600" h="21600" extrusionOk="0">
                <a:moveTo>
                  <a:pt x="10260" y="9257"/>
                </a:moveTo>
                <a:lnTo>
                  <a:pt x="10260" y="10800"/>
                </a:lnTo>
                <a:lnTo>
                  <a:pt x="12419" y="10800"/>
                </a:lnTo>
                <a:lnTo>
                  <a:pt x="12419" y="9257"/>
                </a:lnTo>
                <a:lnTo>
                  <a:pt x="10260" y="9257"/>
                </a:lnTo>
                <a:close/>
              </a:path>
              <a:path w="21600" h="21600" extrusionOk="0">
                <a:moveTo>
                  <a:pt x="12419" y="9257"/>
                </a:moveTo>
                <a:lnTo>
                  <a:pt x="12419" y="10800"/>
                </a:lnTo>
                <a:lnTo>
                  <a:pt x="14580" y="10800"/>
                </a:lnTo>
                <a:lnTo>
                  <a:pt x="14580" y="9257"/>
                </a:lnTo>
                <a:lnTo>
                  <a:pt x="12419" y="9257"/>
                </a:lnTo>
                <a:close/>
              </a:path>
              <a:path w="21600" h="21600" extrusionOk="0">
                <a:moveTo>
                  <a:pt x="14580" y="9257"/>
                </a:moveTo>
                <a:lnTo>
                  <a:pt x="14580" y="10800"/>
                </a:lnTo>
                <a:lnTo>
                  <a:pt x="16740" y="10800"/>
                </a:lnTo>
                <a:lnTo>
                  <a:pt x="16740" y="9257"/>
                </a:lnTo>
                <a:lnTo>
                  <a:pt x="14580" y="9257"/>
                </a:lnTo>
                <a:close/>
              </a:path>
              <a:path w="21600" h="21600" extrusionOk="0">
                <a:moveTo>
                  <a:pt x="16740" y="9257"/>
                </a:moveTo>
                <a:lnTo>
                  <a:pt x="16740" y="10800"/>
                </a:lnTo>
                <a:lnTo>
                  <a:pt x="18900" y="10800"/>
                </a:lnTo>
                <a:lnTo>
                  <a:pt x="18900" y="9257"/>
                </a:lnTo>
                <a:lnTo>
                  <a:pt x="16740" y="9257"/>
                </a:lnTo>
                <a:close/>
              </a:path>
              <a:path w="21600" h="21600" extrusionOk="0">
                <a:moveTo>
                  <a:pt x="18900" y="9257"/>
                </a:moveTo>
                <a:lnTo>
                  <a:pt x="18900" y="10800"/>
                </a:lnTo>
                <a:lnTo>
                  <a:pt x="21060" y="10800"/>
                </a:lnTo>
                <a:lnTo>
                  <a:pt x="21060" y="9257"/>
                </a:lnTo>
                <a:lnTo>
                  <a:pt x="18900" y="9257"/>
                </a:lnTo>
                <a:close/>
              </a:path>
              <a:path w="21600" h="21600" extrusionOk="0">
                <a:moveTo>
                  <a:pt x="540" y="10800"/>
                </a:moveTo>
                <a:lnTo>
                  <a:pt x="540" y="12342"/>
                </a:lnTo>
                <a:lnTo>
                  <a:pt x="2700" y="12342"/>
                </a:lnTo>
                <a:lnTo>
                  <a:pt x="2700" y="10800"/>
                </a:lnTo>
                <a:lnTo>
                  <a:pt x="540" y="10800"/>
                </a:lnTo>
                <a:close/>
              </a:path>
              <a:path w="21600" h="21600" extrusionOk="0">
                <a:moveTo>
                  <a:pt x="2700" y="10800"/>
                </a:moveTo>
                <a:lnTo>
                  <a:pt x="2700" y="12342"/>
                </a:lnTo>
                <a:lnTo>
                  <a:pt x="4860" y="12342"/>
                </a:lnTo>
                <a:lnTo>
                  <a:pt x="4860" y="10800"/>
                </a:lnTo>
                <a:lnTo>
                  <a:pt x="2700" y="10800"/>
                </a:lnTo>
                <a:close/>
              </a:path>
              <a:path w="21600" h="21600" extrusionOk="0">
                <a:moveTo>
                  <a:pt x="4860" y="10800"/>
                </a:moveTo>
                <a:lnTo>
                  <a:pt x="4860" y="12342"/>
                </a:lnTo>
                <a:lnTo>
                  <a:pt x="7020" y="12342"/>
                </a:lnTo>
                <a:lnTo>
                  <a:pt x="7020" y="10800"/>
                </a:lnTo>
                <a:lnTo>
                  <a:pt x="4860" y="10800"/>
                </a:lnTo>
                <a:close/>
              </a:path>
              <a:path w="21600" h="21600" extrusionOk="0">
                <a:moveTo>
                  <a:pt x="7020" y="10800"/>
                </a:moveTo>
                <a:lnTo>
                  <a:pt x="7020" y="12342"/>
                </a:lnTo>
                <a:lnTo>
                  <a:pt x="9180" y="12342"/>
                </a:lnTo>
                <a:lnTo>
                  <a:pt x="9180" y="10800"/>
                </a:lnTo>
                <a:lnTo>
                  <a:pt x="7020" y="10800"/>
                </a:lnTo>
                <a:close/>
              </a:path>
              <a:path w="21600" h="21600" extrusionOk="0">
                <a:moveTo>
                  <a:pt x="9180" y="10800"/>
                </a:moveTo>
                <a:lnTo>
                  <a:pt x="9180" y="12342"/>
                </a:lnTo>
                <a:lnTo>
                  <a:pt x="11340" y="12342"/>
                </a:lnTo>
                <a:lnTo>
                  <a:pt x="11340" y="10800"/>
                </a:lnTo>
                <a:lnTo>
                  <a:pt x="9180" y="10800"/>
                </a:lnTo>
                <a:close/>
              </a:path>
              <a:path w="21600" h="21600" extrusionOk="0">
                <a:moveTo>
                  <a:pt x="11340" y="10800"/>
                </a:moveTo>
                <a:lnTo>
                  <a:pt x="11340" y="12342"/>
                </a:lnTo>
                <a:lnTo>
                  <a:pt x="13500" y="12342"/>
                </a:lnTo>
                <a:lnTo>
                  <a:pt x="13500" y="10800"/>
                </a:lnTo>
                <a:lnTo>
                  <a:pt x="11340" y="10800"/>
                </a:lnTo>
                <a:close/>
              </a:path>
              <a:path w="21600" h="21600" extrusionOk="0">
                <a:moveTo>
                  <a:pt x="13500" y="10800"/>
                </a:moveTo>
                <a:lnTo>
                  <a:pt x="13500" y="12342"/>
                </a:lnTo>
                <a:lnTo>
                  <a:pt x="15660" y="12342"/>
                </a:lnTo>
                <a:lnTo>
                  <a:pt x="15660" y="10800"/>
                </a:lnTo>
                <a:lnTo>
                  <a:pt x="13500" y="10800"/>
                </a:lnTo>
                <a:close/>
              </a:path>
              <a:path w="21600" h="21600" extrusionOk="0">
                <a:moveTo>
                  <a:pt x="15660" y="10800"/>
                </a:moveTo>
                <a:lnTo>
                  <a:pt x="15660" y="12342"/>
                </a:lnTo>
                <a:lnTo>
                  <a:pt x="17820" y="12342"/>
                </a:lnTo>
                <a:lnTo>
                  <a:pt x="17820" y="10800"/>
                </a:lnTo>
                <a:lnTo>
                  <a:pt x="15660" y="10800"/>
                </a:lnTo>
                <a:close/>
              </a:path>
              <a:path w="21600" h="21600" extrusionOk="0">
                <a:moveTo>
                  <a:pt x="17820" y="10800"/>
                </a:moveTo>
                <a:lnTo>
                  <a:pt x="17820" y="12342"/>
                </a:lnTo>
                <a:lnTo>
                  <a:pt x="19980" y="12342"/>
                </a:lnTo>
                <a:lnTo>
                  <a:pt x="19980" y="10800"/>
                </a:lnTo>
                <a:lnTo>
                  <a:pt x="17820" y="10800"/>
                </a:lnTo>
                <a:close/>
              </a:path>
              <a:path w="21600" h="21600" extrusionOk="0">
                <a:moveTo>
                  <a:pt x="1620" y="12342"/>
                </a:moveTo>
                <a:lnTo>
                  <a:pt x="1620" y="13885"/>
                </a:lnTo>
                <a:lnTo>
                  <a:pt x="3779" y="13885"/>
                </a:lnTo>
                <a:lnTo>
                  <a:pt x="3779" y="12342"/>
                </a:lnTo>
                <a:lnTo>
                  <a:pt x="1620" y="12342"/>
                </a:lnTo>
                <a:close/>
              </a:path>
              <a:path w="21600" h="21600" extrusionOk="0">
                <a:moveTo>
                  <a:pt x="3779" y="12342"/>
                </a:moveTo>
                <a:lnTo>
                  <a:pt x="3779" y="13885"/>
                </a:lnTo>
                <a:lnTo>
                  <a:pt x="5940" y="13885"/>
                </a:lnTo>
                <a:lnTo>
                  <a:pt x="5940" y="12342"/>
                </a:lnTo>
                <a:lnTo>
                  <a:pt x="3779" y="12342"/>
                </a:lnTo>
                <a:close/>
              </a:path>
              <a:path w="21600" h="21600" extrusionOk="0">
                <a:moveTo>
                  <a:pt x="5940" y="12342"/>
                </a:moveTo>
                <a:lnTo>
                  <a:pt x="5940" y="13885"/>
                </a:lnTo>
                <a:lnTo>
                  <a:pt x="8100" y="13885"/>
                </a:lnTo>
                <a:lnTo>
                  <a:pt x="8100" y="12342"/>
                </a:lnTo>
                <a:lnTo>
                  <a:pt x="5940" y="12342"/>
                </a:lnTo>
                <a:close/>
              </a:path>
              <a:path w="21600" h="21600" extrusionOk="0">
                <a:moveTo>
                  <a:pt x="8100" y="12342"/>
                </a:moveTo>
                <a:lnTo>
                  <a:pt x="8100" y="13885"/>
                </a:lnTo>
                <a:lnTo>
                  <a:pt x="10260" y="13885"/>
                </a:lnTo>
                <a:lnTo>
                  <a:pt x="10260" y="12342"/>
                </a:lnTo>
                <a:lnTo>
                  <a:pt x="8100" y="12342"/>
                </a:lnTo>
                <a:close/>
              </a:path>
              <a:path w="21600" h="21600" extrusionOk="0">
                <a:moveTo>
                  <a:pt x="10260" y="12342"/>
                </a:moveTo>
                <a:lnTo>
                  <a:pt x="10260" y="13885"/>
                </a:lnTo>
                <a:lnTo>
                  <a:pt x="12419" y="13885"/>
                </a:lnTo>
                <a:lnTo>
                  <a:pt x="12419" y="12342"/>
                </a:lnTo>
                <a:lnTo>
                  <a:pt x="10260" y="12342"/>
                </a:lnTo>
                <a:close/>
              </a:path>
              <a:path w="21600" h="21600" extrusionOk="0">
                <a:moveTo>
                  <a:pt x="12419" y="12342"/>
                </a:moveTo>
                <a:lnTo>
                  <a:pt x="12419" y="13885"/>
                </a:lnTo>
                <a:lnTo>
                  <a:pt x="14580" y="13885"/>
                </a:lnTo>
                <a:lnTo>
                  <a:pt x="14580" y="12342"/>
                </a:lnTo>
                <a:lnTo>
                  <a:pt x="12419" y="12342"/>
                </a:lnTo>
                <a:close/>
              </a:path>
              <a:path w="21600" h="21600" extrusionOk="0">
                <a:moveTo>
                  <a:pt x="14580" y="12342"/>
                </a:moveTo>
                <a:lnTo>
                  <a:pt x="14580" y="13885"/>
                </a:lnTo>
                <a:lnTo>
                  <a:pt x="16740" y="13885"/>
                </a:lnTo>
                <a:lnTo>
                  <a:pt x="16740" y="12342"/>
                </a:lnTo>
                <a:lnTo>
                  <a:pt x="14580" y="12342"/>
                </a:lnTo>
                <a:close/>
              </a:path>
              <a:path w="21600" h="21600" extrusionOk="0">
                <a:moveTo>
                  <a:pt x="16740" y="12342"/>
                </a:moveTo>
                <a:lnTo>
                  <a:pt x="16740" y="13885"/>
                </a:lnTo>
                <a:lnTo>
                  <a:pt x="18900" y="13885"/>
                </a:lnTo>
                <a:lnTo>
                  <a:pt x="18900" y="12342"/>
                </a:lnTo>
                <a:lnTo>
                  <a:pt x="16740" y="12342"/>
                </a:lnTo>
                <a:close/>
              </a:path>
              <a:path w="21600" h="21600" extrusionOk="0">
                <a:moveTo>
                  <a:pt x="18900" y="12342"/>
                </a:moveTo>
                <a:lnTo>
                  <a:pt x="18900" y="13885"/>
                </a:lnTo>
                <a:lnTo>
                  <a:pt x="21060" y="13885"/>
                </a:lnTo>
                <a:lnTo>
                  <a:pt x="21060" y="12342"/>
                </a:lnTo>
                <a:lnTo>
                  <a:pt x="18900" y="12342"/>
                </a:lnTo>
                <a:close/>
              </a:path>
              <a:path w="21600" h="21600" extrusionOk="0">
                <a:moveTo>
                  <a:pt x="540" y="13885"/>
                </a:moveTo>
                <a:lnTo>
                  <a:pt x="540" y="15428"/>
                </a:lnTo>
                <a:lnTo>
                  <a:pt x="2700" y="15428"/>
                </a:lnTo>
                <a:lnTo>
                  <a:pt x="2700" y="13885"/>
                </a:lnTo>
                <a:lnTo>
                  <a:pt x="540" y="13885"/>
                </a:lnTo>
                <a:close/>
              </a:path>
              <a:path w="21600" h="21600" extrusionOk="0">
                <a:moveTo>
                  <a:pt x="2700" y="13885"/>
                </a:moveTo>
                <a:lnTo>
                  <a:pt x="2700" y="15428"/>
                </a:lnTo>
                <a:lnTo>
                  <a:pt x="4860" y="15428"/>
                </a:lnTo>
                <a:lnTo>
                  <a:pt x="4860" y="13885"/>
                </a:lnTo>
                <a:lnTo>
                  <a:pt x="2700" y="13885"/>
                </a:lnTo>
                <a:close/>
              </a:path>
              <a:path w="21600" h="21600" extrusionOk="0">
                <a:moveTo>
                  <a:pt x="4860" y="13885"/>
                </a:moveTo>
                <a:lnTo>
                  <a:pt x="4860" y="15428"/>
                </a:lnTo>
                <a:lnTo>
                  <a:pt x="7020" y="15428"/>
                </a:lnTo>
                <a:lnTo>
                  <a:pt x="7020" y="13885"/>
                </a:lnTo>
                <a:lnTo>
                  <a:pt x="4860" y="13885"/>
                </a:lnTo>
                <a:close/>
              </a:path>
              <a:path w="21600" h="21600" extrusionOk="0">
                <a:moveTo>
                  <a:pt x="7020" y="13885"/>
                </a:moveTo>
                <a:lnTo>
                  <a:pt x="7020" y="15428"/>
                </a:lnTo>
                <a:lnTo>
                  <a:pt x="9180" y="15428"/>
                </a:lnTo>
                <a:lnTo>
                  <a:pt x="9180" y="13885"/>
                </a:lnTo>
                <a:lnTo>
                  <a:pt x="7020" y="13885"/>
                </a:lnTo>
                <a:close/>
              </a:path>
              <a:path w="21600" h="21600" extrusionOk="0">
                <a:moveTo>
                  <a:pt x="9180" y="13885"/>
                </a:moveTo>
                <a:lnTo>
                  <a:pt x="9180" y="15428"/>
                </a:lnTo>
                <a:lnTo>
                  <a:pt x="11340" y="15428"/>
                </a:lnTo>
                <a:lnTo>
                  <a:pt x="11340" y="13885"/>
                </a:lnTo>
                <a:lnTo>
                  <a:pt x="9180" y="13885"/>
                </a:lnTo>
                <a:close/>
              </a:path>
              <a:path w="21600" h="21600" extrusionOk="0">
                <a:moveTo>
                  <a:pt x="11340" y="13885"/>
                </a:moveTo>
                <a:lnTo>
                  <a:pt x="11340" y="15428"/>
                </a:lnTo>
                <a:lnTo>
                  <a:pt x="13500" y="15428"/>
                </a:lnTo>
                <a:lnTo>
                  <a:pt x="13500" y="13885"/>
                </a:lnTo>
                <a:lnTo>
                  <a:pt x="11340" y="13885"/>
                </a:lnTo>
                <a:close/>
              </a:path>
              <a:path w="21600" h="21600" extrusionOk="0">
                <a:moveTo>
                  <a:pt x="13500" y="13885"/>
                </a:moveTo>
                <a:lnTo>
                  <a:pt x="13500" y="15428"/>
                </a:lnTo>
                <a:lnTo>
                  <a:pt x="15660" y="15428"/>
                </a:lnTo>
                <a:lnTo>
                  <a:pt x="15660" y="13885"/>
                </a:lnTo>
                <a:lnTo>
                  <a:pt x="13500" y="13885"/>
                </a:lnTo>
                <a:close/>
              </a:path>
              <a:path w="21600" h="21600" extrusionOk="0">
                <a:moveTo>
                  <a:pt x="15660" y="13885"/>
                </a:moveTo>
                <a:lnTo>
                  <a:pt x="15660" y="15428"/>
                </a:lnTo>
                <a:lnTo>
                  <a:pt x="17820" y="15428"/>
                </a:lnTo>
                <a:lnTo>
                  <a:pt x="17820" y="13885"/>
                </a:lnTo>
                <a:lnTo>
                  <a:pt x="15660" y="13885"/>
                </a:lnTo>
                <a:close/>
              </a:path>
              <a:path w="21600" h="21600" extrusionOk="0">
                <a:moveTo>
                  <a:pt x="17820" y="13885"/>
                </a:moveTo>
                <a:lnTo>
                  <a:pt x="17820" y="15428"/>
                </a:lnTo>
                <a:lnTo>
                  <a:pt x="19980" y="15428"/>
                </a:lnTo>
                <a:lnTo>
                  <a:pt x="19980" y="13885"/>
                </a:lnTo>
                <a:lnTo>
                  <a:pt x="17820" y="13885"/>
                </a:lnTo>
                <a:close/>
              </a:path>
              <a:path w="21600" h="21600" extrusionOk="0">
                <a:moveTo>
                  <a:pt x="1620" y="15428"/>
                </a:moveTo>
                <a:lnTo>
                  <a:pt x="1620" y="16971"/>
                </a:lnTo>
                <a:lnTo>
                  <a:pt x="3779" y="16971"/>
                </a:lnTo>
                <a:lnTo>
                  <a:pt x="3779" y="15428"/>
                </a:lnTo>
                <a:lnTo>
                  <a:pt x="1620" y="15428"/>
                </a:lnTo>
                <a:close/>
              </a:path>
              <a:path w="21600" h="21600" extrusionOk="0">
                <a:moveTo>
                  <a:pt x="3779" y="15428"/>
                </a:moveTo>
                <a:lnTo>
                  <a:pt x="3779" y="16971"/>
                </a:lnTo>
                <a:lnTo>
                  <a:pt x="5940" y="16971"/>
                </a:lnTo>
                <a:lnTo>
                  <a:pt x="5940" y="15428"/>
                </a:lnTo>
                <a:lnTo>
                  <a:pt x="3779" y="15428"/>
                </a:lnTo>
                <a:close/>
              </a:path>
              <a:path w="21600" h="21600" extrusionOk="0">
                <a:moveTo>
                  <a:pt x="5940" y="15428"/>
                </a:moveTo>
                <a:lnTo>
                  <a:pt x="5940" y="16971"/>
                </a:lnTo>
                <a:lnTo>
                  <a:pt x="8100" y="16971"/>
                </a:lnTo>
                <a:lnTo>
                  <a:pt x="8100" y="15428"/>
                </a:lnTo>
                <a:lnTo>
                  <a:pt x="5940" y="15428"/>
                </a:lnTo>
                <a:close/>
              </a:path>
              <a:path w="21600" h="21600" extrusionOk="0">
                <a:moveTo>
                  <a:pt x="8100" y="15428"/>
                </a:moveTo>
                <a:lnTo>
                  <a:pt x="8100" y="16971"/>
                </a:lnTo>
                <a:lnTo>
                  <a:pt x="10260" y="16971"/>
                </a:lnTo>
                <a:lnTo>
                  <a:pt x="10260" y="15428"/>
                </a:lnTo>
                <a:lnTo>
                  <a:pt x="8100" y="15428"/>
                </a:lnTo>
                <a:close/>
              </a:path>
              <a:path w="21600" h="21600" extrusionOk="0">
                <a:moveTo>
                  <a:pt x="10260" y="15428"/>
                </a:moveTo>
                <a:lnTo>
                  <a:pt x="10260" y="16971"/>
                </a:lnTo>
                <a:lnTo>
                  <a:pt x="12419" y="16971"/>
                </a:lnTo>
                <a:lnTo>
                  <a:pt x="12419" y="15428"/>
                </a:lnTo>
                <a:lnTo>
                  <a:pt x="10260" y="15428"/>
                </a:lnTo>
                <a:close/>
              </a:path>
              <a:path w="21600" h="21600" extrusionOk="0">
                <a:moveTo>
                  <a:pt x="12419" y="15428"/>
                </a:moveTo>
                <a:lnTo>
                  <a:pt x="12419" y="16971"/>
                </a:lnTo>
                <a:lnTo>
                  <a:pt x="14580" y="16971"/>
                </a:lnTo>
                <a:lnTo>
                  <a:pt x="14580" y="15428"/>
                </a:lnTo>
                <a:lnTo>
                  <a:pt x="12419" y="15428"/>
                </a:lnTo>
                <a:close/>
              </a:path>
              <a:path w="21600" h="21600" extrusionOk="0">
                <a:moveTo>
                  <a:pt x="14580" y="15428"/>
                </a:moveTo>
                <a:lnTo>
                  <a:pt x="14580" y="16971"/>
                </a:lnTo>
                <a:lnTo>
                  <a:pt x="16740" y="16971"/>
                </a:lnTo>
                <a:lnTo>
                  <a:pt x="16740" y="15428"/>
                </a:lnTo>
                <a:lnTo>
                  <a:pt x="14580" y="15428"/>
                </a:lnTo>
                <a:close/>
              </a:path>
              <a:path w="21600" h="21600" extrusionOk="0">
                <a:moveTo>
                  <a:pt x="16740" y="15428"/>
                </a:moveTo>
                <a:lnTo>
                  <a:pt x="16740" y="16971"/>
                </a:lnTo>
                <a:lnTo>
                  <a:pt x="18900" y="16971"/>
                </a:lnTo>
                <a:lnTo>
                  <a:pt x="18900" y="15428"/>
                </a:lnTo>
                <a:lnTo>
                  <a:pt x="16740" y="15428"/>
                </a:lnTo>
                <a:close/>
              </a:path>
              <a:path w="21600" h="21600" extrusionOk="0">
                <a:moveTo>
                  <a:pt x="18900" y="15428"/>
                </a:moveTo>
                <a:lnTo>
                  <a:pt x="18900" y="16971"/>
                </a:lnTo>
                <a:lnTo>
                  <a:pt x="21060" y="16971"/>
                </a:lnTo>
                <a:lnTo>
                  <a:pt x="21060" y="15428"/>
                </a:lnTo>
                <a:lnTo>
                  <a:pt x="18900" y="15428"/>
                </a:lnTo>
                <a:close/>
              </a:path>
              <a:path w="21600" h="21600" extrusionOk="0">
                <a:moveTo>
                  <a:pt x="540" y="16971"/>
                </a:moveTo>
                <a:lnTo>
                  <a:pt x="540" y="18514"/>
                </a:lnTo>
                <a:lnTo>
                  <a:pt x="2700" y="18514"/>
                </a:lnTo>
                <a:lnTo>
                  <a:pt x="2700" y="16971"/>
                </a:lnTo>
                <a:lnTo>
                  <a:pt x="540" y="16971"/>
                </a:lnTo>
                <a:close/>
              </a:path>
              <a:path w="21600" h="21600" extrusionOk="0">
                <a:moveTo>
                  <a:pt x="2700" y="16971"/>
                </a:moveTo>
                <a:lnTo>
                  <a:pt x="2700" y="18514"/>
                </a:lnTo>
                <a:lnTo>
                  <a:pt x="4860" y="18514"/>
                </a:lnTo>
                <a:lnTo>
                  <a:pt x="4860" y="16971"/>
                </a:lnTo>
                <a:lnTo>
                  <a:pt x="2700" y="16971"/>
                </a:lnTo>
                <a:close/>
              </a:path>
              <a:path w="21600" h="21600" extrusionOk="0">
                <a:moveTo>
                  <a:pt x="4860" y="16971"/>
                </a:moveTo>
                <a:lnTo>
                  <a:pt x="4860" y="18514"/>
                </a:lnTo>
                <a:lnTo>
                  <a:pt x="7020" y="18514"/>
                </a:lnTo>
                <a:lnTo>
                  <a:pt x="7020" y="16971"/>
                </a:lnTo>
                <a:lnTo>
                  <a:pt x="4860" y="16971"/>
                </a:lnTo>
                <a:close/>
              </a:path>
              <a:path w="21600" h="21600" extrusionOk="0">
                <a:moveTo>
                  <a:pt x="7020" y="16971"/>
                </a:moveTo>
                <a:lnTo>
                  <a:pt x="7020" y="18514"/>
                </a:lnTo>
                <a:lnTo>
                  <a:pt x="9180" y="18514"/>
                </a:lnTo>
                <a:lnTo>
                  <a:pt x="9180" y="16971"/>
                </a:lnTo>
                <a:lnTo>
                  <a:pt x="7020" y="16971"/>
                </a:lnTo>
                <a:close/>
              </a:path>
              <a:path w="21600" h="21600" extrusionOk="0">
                <a:moveTo>
                  <a:pt x="9180" y="16971"/>
                </a:moveTo>
                <a:lnTo>
                  <a:pt x="9180" y="18514"/>
                </a:lnTo>
                <a:lnTo>
                  <a:pt x="11340" y="18514"/>
                </a:lnTo>
                <a:lnTo>
                  <a:pt x="11340" y="16971"/>
                </a:lnTo>
                <a:lnTo>
                  <a:pt x="9180" y="16971"/>
                </a:lnTo>
                <a:close/>
              </a:path>
              <a:path w="21600" h="21600" extrusionOk="0">
                <a:moveTo>
                  <a:pt x="11340" y="16971"/>
                </a:moveTo>
                <a:lnTo>
                  <a:pt x="11340" y="18514"/>
                </a:lnTo>
                <a:lnTo>
                  <a:pt x="13500" y="18514"/>
                </a:lnTo>
                <a:lnTo>
                  <a:pt x="13500" y="16971"/>
                </a:lnTo>
                <a:lnTo>
                  <a:pt x="11340" y="16971"/>
                </a:lnTo>
                <a:close/>
              </a:path>
              <a:path w="21600" h="21600" extrusionOk="0">
                <a:moveTo>
                  <a:pt x="13500" y="16971"/>
                </a:moveTo>
                <a:lnTo>
                  <a:pt x="13500" y="18514"/>
                </a:lnTo>
                <a:lnTo>
                  <a:pt x="15660" y="18514"/>
                </a:lnTo>
                <a:lnTo>
                  <a:pt x="15660" y="16971"/>
                </a:lnTo>
                <a:lnTo>
                  <a:pt x="13500" y="16971"/>
                </a:lnTo>
                <a:close/>
              </a:path>
              <a:path w="21600" h="21600" extrusionOk="0">
                <a:moveTo>
                  <a:pt x="15660" y="16971"/>
                </a:moveTo>
                <a:lnTo>
                  <a:pt x="15660" y="18514"/>
                </a:lnTo>
                <a:lnTo>
                  <a:pt x="17820" y="18514"/>
                </a:lnTo>
                <a:lnTo>
                  <a:pt x="17820" y="16971"/>
                </a:lnTo>
                <a:lnTo>
                  <a:pt x="15660" y="16971"/>
                </a:lnTo>
                <a:close/>
              </a:path>
              <a:path w="21600" h="21600" extrusionOk="0">
                <a:moveTo>
                  <a:pt x="17820" y="16971"/>
                </a:moveTo>
                <a:lnTo>
                  <a:pt x="17820" y="18514"/>
                </a:lnTo>
                <a:lnTo>
                  <a:pt x="19980" y="18514"/>
                </a:lnTo>
                <a:lnTo>
                  <a:pt x="19980" y="16971"/>
                </a:lnTo>
                <a:lnTo>
                  <a:pt x="17820" y="16971"/>
                </a:lnTo>
                <a:close/>
              </a:path>
              <a:path w="21600" h="21600" extrusionOk="0">
                <a:moveTo>
                  <a:pt x="1620" y="18514"/>
                </a:moveTo>
                <a:lnTo>
                  <a:pt x="1620" y="20057"/>
                </a:lnTo>
                <a:lnTo>
                  <a:pt x="3779" y="20057"/>
                </a:lnTo>
                <a:lnTo>
                  <a:pt x="3779" y="18514"/>
                </a:lnTo>
                <a:lnTo>
                  <a:pt x="1620" y="18514"/>
                </a:lnTo>
                <a:close/>
              </a:path>
              <a:path w="21600" h="21600" extrusionOk="0">
                <a:moveTo>
                  <a:pt x="3779" y="18514"/>
                </a:moveTo>
                <a:lnTo>
                  <a:pt x="3779" y="20057"/>
                </a:lnTo>
                <a:lnTo>
                  <a:pt x="5940" y="20057"/>
                </a:lnTo>
                <a:lnTo>
                  <a:pt x="5940" y="18514"/>
                </a:lnTo>
                <a:lnTo>
                  <a:pt x="3779" y="18514"/>
                </a:lnTo>
                <a:close/>
              </a:path>
              <a:path w="21600" h="21600" extrusionOk="0">
                <a:moveTo>
                  <a:pt x="5940" y="18514"/>
                </a:moveTo>
                <a:lnTo>
                  <a:pt x="5940" y="20057"/>
                </a:lnTo>
                <a:lnTo>
                  <a:pt x="8100" y="20057"/>
                </a:lnTo>
                <a:lnTo>
                  <a:pt x="8100" y="18514"/>
                </a:lnTo>
                <a:lnTo>
                  <a:pt x="5940" y="18514"/>
                </a:lnTo>
                <a:close/>
              </a:path>
              <a:path w="21600" h="21600" extrusionOk="0">
                <a:moveTo>
                  <a:pt x="8100" y="18514"/>
                </a:moveTo>
                <a:lnTo>
                  <a:pt x="8100" y="20057"/>
                </a:lnTo>
                <a:lnTo>
                  <a:pt x="10260" y="20057"/>
                </a:lnTo>
                <a:lnTo>
                  <a:pt x="10260" y="18514"/>
                </a:lnTo>
                <a:lnTo>
                  <a:pt x="8100" y="18514"/>
                </a:lnTo>
                <a:close/>
              </a:path>
              <a:path w="21600" h="21600" extrusionOk="0">
                <a:moveTo>
                  <a:pt x="10260" y="18514"/>
                </a:moveTo>
                <a:lnTo>
                  <a:pt x="10260" y="20057"/>
                </a:lnTo>
                <a:lnTo>
                  <a:pt x="12419" y="20057"/>
                </a:lnTo>
                <a:lnTo>
                  <a:pt x="12419" y="18514"/>
                </a:lnTo>
                <a:lnTo>
                  <a:pt x="10260" y="18514"/>
                </a:lnTo>
                <a:close/>
              </a:path>
              <a:path w="21600" h="21600" extrusionOk="0">
                <a:moveTo>
                  <a:pt x="12419" y="18514"/>
                </a:moveTo>
                <a:lnTo>
                  <a:pt x="12419" y="20057"/>
                </a:lnTo>
                <a:lnTo>
                  <a:pt x="14580" y="20057"/>
                </a:lnTo>
                <a:lnTo>
                  <a:pt x="14580" y="18514"/>
                </a:lnTo>
                <a:lnTo>
                  <a:pt x="12419" y="18514"/>
                </a:lnTo>
                <a:close/>
              </a:path>
              <a:path w="21600" h="21600" extrusionOk="0">
                <a:moveTo>
                  <a:pt x="14580" y="18514"/>
                </a:moveTo>
                <a:lnTo>
                  <a:pt x="14580" y="20057"/>
                </a:lnTo>
                <a:lnTo>
                  <a:pt x="16740" y="20057"/>
                </a:lnTo>
                <a:lnTo>
                  <a:pt x="16740" y="18514"/>
                </a:lnTo>
                <a:lnTo>
                  <a:pt x="14580" y="18514"/>
                </a:lnTo>
                <a:close/>
              </a:path>
              <a:path w="21600" h="21600" extrusionOk="0">
                <a:moveTo>
                  <a:pt x="16740" y="18514"/>
                </a:moveTo>
                <a:lnTo>
                  <a:pt x="16740" y="20057"/>
                </a:lnTo>
                <a:lnTo>
                  <a:pt x="18900" y="20057"/>
                </a:lnTo>
                <a:lnTo>
                  <a:pt x="18900" y="18514"/>
                </a:lnTo>
                <a:lnTo>
                  <a:pt x="16740" y="18514"/>
                </a:lnTo>
                <a:close/>
              </a:path>
              <a:path w="21600" h="21600" extrusionOk="0">
                <a:moveTo>
                  <a:pt x="18900" y="18514"/>
                </a:moveTo>
                <a:lnTo>
                  <a:pt x="18900" y="20057"/>
                </a:lnTo>
                <a:lnTo>
                  <a:pt x="21060" y="20057"/>
                </a:lnTo>
                <a:lnTo>
                  <a:pt x="21060" y="18514"/>
                </a:lnTo>
                <a:lnTo>
                  <a:pt x="18900" y="18514"/>
                </a:lnTo>
                <a:close/>
              </a:path>
              <a:path w="21600" h="21600" extrusionOk="0">
                <a:moveTo>
                  <a:pt x="540" y="20057"/>
                </a:moveTo>
                <a:lnTo>
                  <a:pt x="540" y="21600"/>
                </a:lnTo>
                <a:lnTo>
                  <a:pt x="2700" y="21600"/>
                </a:lnTo>
                <a:lnTo>
                  <a:pt x="2700" y="20057"/>
                </a:lnTo>
                <a:lnTo>
                  <a:pt x="540" y="20057"/>
                </a:lnTo>
                <a:close/>
              </a:path>
              <a:path w="21600" h="21600" extrusionOk="0">
                <a:moveTo>
                  <a:pt x="2700" y="20057"/>
                </a:moveTo>
                <a:lnTo>
                  <a:pt x="2700" y="21600"/>
                </a:lnTo>
                <a:lnTo>
                  <a:pt x="4860" y="21600"/>
                </a:lnTo>
                <a:lnTo>
                  <a:pt x="4860" y="20057"/>
                </a:lnTo>
                <a:lnTo>
                  <a:pt x="2700" y="20057"/>
                </a:lnTo>
                <a:close/>
              </a:path>
              <a:path w="21600" h="21600" extrusionOk="0">
                <a:moveTo>
                  <a:pt x="4860" y="20057"/>
                </a:moveTo>
                <a:lnTo>
                  <a:pt x="4860" y="21600"/>
                </a:lnTo>
                <a:lnTo>
                  <a:pt x="7020" y="21600"/>
                </a:lnTo>
                <a:lnTo>
                  <a:pt x="7020" y="20057"/>
                </a:lnTo>
                <a:lnTo>
                  <a:pt x="4860" y="20057"/>
                </a:lnTo>
                <a:close/>
              </a:path>
              <a:path w="21600" h="21600" extrusionOk="0">
                <a:moveTo>
                  <a:pt x="7020" y="20057"/>
                </a:moveTo>
                <a:lnTo>
                  <a:pt x="7020" y="21600"/>
                </a:lnTo>
                <a:lnTo>
                  <a:pt x="9180" y="21600"/>
                </a:lnTo>
                <a:lnTo>
                  <a:pt x="9180" y="20057"/>
                </a:lnTo>
                <a:lnTo>
                  <a:pt x="7020" y="20057"/>
                </a:lnTo>
                <a:close/>
              </a:path>
              <a:path w="21600" h="21600" extrusionOk="0">
                <a:moveTo>
                  <a:pt x="9180" y="20057"/>
                </a:moveTo>
                <a:lnTo>
                  <a:pt x="9180" y="21600"/>
                </a:lnTo>
                <a:lnTo>
                  <a:pt x="11340" y="21600"/>
                </a:lnTo>
                <a:lnTo>
                  <a:pt x="11340" y="20057"/>
                </a:lnTo>
                <a:lnTo>
                  <a:pt x="9180" y="20057"/>
                </a:lnTo>
                <a:close/>
              </a:path>
              <a:path w="21600" h="21600" extrusionOk="0">
                <a:moveTo>
                  <a:pt x="11340" y="20057"/>
                </a:moveTo>
                <a:lnTo>
                  <a:pt x="11340" y="21600"/>
                </a:lnTo>
                <a:lnTo>
                  <a:pt x="13500" y="21600"/>
                </a:lnTo>
                <a:lnTo>
                  <a:pt x="13500" y="20057"/>
                </a:lnTo>
                <a:lnTo>
                  <a:pt x="11340" y="20057"/>
                </a:lnTo>
                <a:close/>
              </a:path>
              <a:path w="21600" h="21600" extrusionOk="0">
                <a:moveTo>
                  <a:pt x="13500" y="20057"/>
                </a:moveTo>
                <a:lnTo>
                  <a:pt x="13500" y="21600"/>
                </a:lnTo>
                <a:lnTo>
                  <a:pt x="15660" y="21600"/>
                </a:lnTo>
                <a:lnTo>
                  <a:pt x="15660" y="20057"/>
                </a:lnTo>
                <a:lnTo>
                  <a:pt x="13500" y="20057"/>
                </a:lnTo>
                <a:close/>
              </a:path>
              <a:path w="21600" h="21600" extrusionOk="0">
                <a:moveTo>
                  <a:pt x="15660" y="20057"/>
                </a:moveTo>
                <a:lnTo>
                  <a:pt x="15660" y="21600"/>
                </a:lnTo>
                <a:lnTo>
                  <a:pt x="17820" y="21600"/>
                </a:lnTo>
                <a:lnTo>
                  <a:pt x="17820" y="20057"/>
                </a:lnTo>
                <a:lnTo>
                  <a:pt x="15660" y="20057"/>
                </a:lnTo>
                <a:close/>
              </a:path>
              <a:path w="21600" h="21600" extrusionOk="0">
                <a:moveTo>
                  <a:pt x="17820" y="20057"/>
                </a:moveTo>
                <a:lnTo>
                  <a:pt x="17820" y="21600"/>
                </a:lnTo>
                <a:lnTo>
                  <a:pt x="19980" y="21600"/>
                </a:lnTo>
                <a:lnTo>
                  <a:pt x="19980" y="20057"/>
                </a:lnTo>
                <a:lnTo>
                  <a:pt x="17820" y="20057"/>
                </a:lnTo>
                <a:close/>
              </a:path>
              <a:path w="21600" h="21600" extrusionOk="0">
                <a:moveTo>
                  <a:pt x="19980" y="4628"/>
                </a:moveTo>
                <a:lnTo>
                  <a:pt x="21060" y="4628"/>
                </a:lnTo>
                <a:lnTo>
                  <a:pt x="21060" y="6171"/>
                </a:lnTo>
                <a:lnTo>
                  <a:pt x="19980" y="6171"/>
                </a:lnTo>
                <a:lnTo>
                  <a:pt x="19980" y="4628"/>
                </a:lnTo>
                <a:close/>
              </a:path>
            </a:pathLst>
          </a:custGeom>
          <a:solidFill>
            <a:srgbClr val="996633"/>
          </a:solidFill>
          <a:ln w="9525">
            <a:solidFill>
              <a:srgbClr val="000000"/>
            </a:solidFill>
            <a:miter lim="800000"/>
            <a:headEnd/>
            <a:tailEnd/>
          </a:ln>
        </p:spPr>
        <p:txBody>
          <a:bodyPr/>
          <a:lstStyle/>
          <a:p>
            <a:endParaRPr lang="en-GB"/>
          </a:p>
        </p:txBody>
      </p:sp>
      <p:sp>
        <p:nvSpPr>
          <p:cNvPr id="102403" name="WordArt 3"/>
          <p:cNvSpPr>
            <a:spLocks noChangeArrowheads="1" noChangeShapeType="1" noTextEdit="1"/>
          </p:cNvSpPr>
          <p:nvPr/>
        </p:nvSpPr>
        <p:spPr bwMode="auto">
          <a:xfrm>
            <a:off x="323850" y="1484313"/>
            <a:ext cx="1533525" cy="1928812"/>
          </a:xfrm>
          <a:prstGeom prst="rect">
            <a:avLst/>
          </a:prstGeom>
        </p:spPr>
        <p:txBody>
          <a:bodyPr wrap="none" fromWordArt="1">
            <a:prstTxWarp prst="textSlantUp">
              <a:avLst>
                <a:gd name="adj" fmla="val 55556"/>
              </a:avLst>
            </a:prstTxWarp>
          </a:bodyPr>
          <a:lstStyle/>
          <a:p>
            <a:pPr algn="ctr"/>
            <a:r>
              <a:rPr lang="en-GB" sz="2400" kern="10">
                <a:ln w="9525">
                  <a:solidFill>
                    <a:srgbClr val="000000"/>
                  </a:solidFill>
                  <a:round/>
                  <a:headEnd/>
                  <a:tailEnd/>
                </a:ln>
                <a:solidFill>
                  <a:srgbClr val="000000"/>
                </a:solidFill>
                <a:latin typeface="Arial Black"/>
              </a:rPr>
              <a:t>Negative</a:t>
            </a:r>
          </a:p>
          <a:p>
            <a:pPr algn="ctr"/>
            <a:r>
              <a:rPr lang="en-GB" sz="2400" kern="10">
                <a:ln w="9525">
                  <a:solidFill>
                    <a:srgbClr val="000000"/>
                  </a:solidFill>
                  <a:round/>
                  <a:headEnd/>
                  <a:tailEnd/>
                </a:ln>
                <a:solidFill>
                  <a:srgbClr val="000000"/>
                </a:solidFill>
                <a:latin typeface="Arial Black"/>
              </a:rPr>
              <a:t>Attitudes</a:t>
            </a:r>
          </a:p>
        </p:txBody>
      </p:sp>
      <p:sp>
        <p:nvSpPr>
          <p:cNvPr id="102404" name="WordArt 4"/>
          <p:cNvSpPr>
            <a:spLocks noChangeArrowheads="1" noChangeShapeType="1" noTextEdit="1"/>
          </p:cNvSpPr>
          <p:nvPr/>
        </p:nvSpPr>
        <p:spPr bwMode="auto">
          <a:xfrm>
            <a:off x="2339975" y="1628775"/>
            <a:ext cx="2581275" cy="114300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a:rPr>
              <a:t>Inaccesible </a:t>
            </a:r>
          </a:p>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a:rPr>
              <a:t>Environments</a:t>
            </a:r>
          </a:p>
        </p:txBody>
      </p:sp>
      <p:sp>
        <p:nvSpPr>
          <p:cNvPr id="102405" name="WordArt 5"/>
          <p:cNvSpPr>
            <a:spLocks noChangeArrowheads="1" noChangeShapeType="1" noTextEdit="1"/>
          </p:cNvSpPr>
          <p:nvPr/>
        </p:nvSpPr>
        <p:spPr bwMode="auto">
          <a:xfrm>
            <a:off x="323850" y="3213100"/>
            <a:ext cx="4186238" cy="1439863"/>
          </a:xfrm>
          <a:prstGeom prst="rect">
            <a:avLst/>
          </a:prstGeom>
        </p:spPr>
        <p:txBody>
          <a:bodyPr wrap="none" fromWordArt="1">
            <a:prstTxWarp prst="textSlantUp">
              <a:avLst>
                <a:gd name="adj" fmla="val 32056"/>
              </a:avLst>
            </a:prstTxWarp>
          </a:bodyPr>
          <a:lstStyle/>
          <a:p>
            <a:pPr algn="ctr"/>
            <a:r>
              <a:rPr lang="en-GB" sz="3600" kern="10" dirty="0">
                <a:ln w="9525">
                  <a:solidFill>
                    <a:srgbClr val="CC99FF"/>
                  </a:solidFill>
                  <a:round/>
                  <a:headEnd/>
                  <a:tailEnd/>
                </a:ln>
                <a:solidFill>
                  <a:schemeClr val="accent2"/>
                </a:solidFill>
                <a:effectLst>
                  <a:outerShdw dist="53882" dir="2700000" algn="ctr" rotWithShape="0">
                    <a:srgbClr val="9999FF">
                      <a:alpha val="79999"/>
                    </a:srgbClr>
                  </a:outerShdw>
                </a:effectLst>
                <a:latin typeface="Impact"/>
              </a:rPr>
              <a:t>Inflexible </a:t>
            </a:r>
            <a:r>
              <a:rPr lang="en-GB" sz="3600" kern="10" dirty="0" smtClean="0">
                <a:ln w="9525">
                  <a:solidFill>
                    <a:srgbClr val="CC99FF"/>
                  </a:solidFill>
                  <a:round/>
                  <a:headEnd/>
                  <a:tailEnd/>
                </a:ln>
                <a:solidFill>
                  <a:schemeClr val="accent2"/>
                </a:solidFill>
                <a:effectLst>
                  <a:outerShdw dist="53882" dir="2700000" algn="ctr" rotWithShape="0">
                    <a:srgbClr val="9999FF">
                      <a:alpha val="79999"/>
                    </a:srgbClr>
                  </a:outerShdw>
                </a:effectLst>
                <a:latin typeface="Impact"/>
              </a:rPr>
              <a:t>Curriculum &amp;</a:t>
            </a:r>
          </a:p>
          <a:p>
            <a:pPr algn="ctr"/>
            <a:r>
              <a:rPr lang="en-GB" sz="3600" kern="10" dirty="0" smtClean="0">
                <a:ln w="9525">
                  <a:solidFill>
                    <a:srgbClr val="CC99FF"/>
                  </a:solidFill>
                  <a:round/>
                  <a:headEnd/>
                  <a:tailEnd/>
                </a:ln>
                <a:solidFill>
                  <a:schemeClr val="accent2"/>
                </a:solidFill>
                <a:effectLst>
                  <a:outerShdw dist="53882" dir="2700000" algn="ctr" rotWithShape="0">
                    <a:srgbClr val="9999FF">
                      <a:alpha val="79999"/>
                    </a:srgbClr>
                  </a:outerShdw>
                </a:effectLst>
                <a:latin typeface="Impact"/>
              </a:rPr>
              <a:t>Assessment</a:t>
            </a:r>
            <a:endParaRPr lang="en-GB" sz="3600" kern="10" dirty="0">
              <a:ln w="9525">
                <a:solidFill>
                  <a:srgbClr val="CC99FF"/>
                </a:solidFill>
                <a:round/>
                <a:headEnd/>
                <a:tailEnd/>
              </a:ln>
              <a:solidFill>
                <a:schemeClr val="accent2"/>
              </a:solidFill>
              <a:effectLst>
                <a:outerShdw dist="53882" dir="2700000" algn="ctr" rotWithShape="0">
                  <a:srgbClr val="9999FF">
                    <a:alpha val="79999"/>
                  </a:srgbClr>
                </a:outerShdw>
              </a:effectLst>
              <a:latin typeface="Impact"/>
            </a:endParaRPr>
          </a:p>
        </p:txBody>
      </p:sp>
      <p:sp>
        <p:nvSpPr>
          <p:cNvPr id="102406" name="WordArt 6" descr="Narrow vertical"/>
          <p:cNvSpPr>
            <a:spLocks noChangeArrowheads="1" noChangeShapeType="1" noTextEdit="1"/>
          </p:cNvSpPr>
          <p:nvPr/>
        </p:nvSpPr>
        <p:spPr bwMode="auto">
          <a:xfrm>
            <a:off x="539750" y="4652963"/>
            <a:ext cx="5048250" cy="1084262"/>
          </a:xfrm>
          <a:prstGeom prst="rect">
            <a:avLst/>
          </a:prstGeom>
        </p:spPr>
        <p:txBody>
          <a:bodyPr wrap="none" fromWordArt="1">
            <a:prstTxWarp prst="textCurveUp">
              <a:avLst>
                <a:gd name="adj" fmla="val 40356"/>
              </a:avLst>
            </a:prstTxWarp>
          </a:bodyPr>
          <a:lstStyle/>
          <a:p>
            <a:pPr algn="ctr"/>
            <a:r>
              <a:rPr lang="en-GB"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Lack of Role Models</a:t>
            </a:r>
          </a:p>
        </p:txBody>
      </p:sp>
      <p:sp>
        <p:nvSpPr>
          <p:cNvPr id="102407" name="WordArt 7"/>
          <p:cNvSpPr>
            <a:spLocks noChangeArrowheads="1" noChangeShapeType="1" noTextEdit="1"/>
          </p:cNvSpPr>
          <p:nvPr/>
        </p:nvSpPr>
        <p:spPr bwMode="auto">
          <a:xfrm>
            <a:off x="4067175" y="3644900"/>
            <a:ext cx="43719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en-GB" sz="3600" kern="10" dirty="0">
                <a:ln w="9525">
                  <a:round/>
                  <a:headEnd/>
                  <a:tailEnd/>
                </a:ln>
                <a:gradFill rotWithShape="1">
                  <a:gsLst>
                    <a:gs pos="0">
                      <a:srgbClr val="FFE701"/>
                    </a:gs>
                    <a:gs pos="100000">
                      <a:srgbClr val="FE3E02"/>
                    </a:gs>
                  </a:gsLst>
                  <a:lin ang="5400000" scaled="1"/>
                </a:gradFill>
                <a:latin typeface="Impact"/>
              </a:rPr>
              <a:t>Lack of Communication</a:t>
            </a:r>
          </a:p>
        </p:txBody>
      </p:sp>
      <p:sp>
        <p:nvSpPr>
          <p:cNvPr id="102408" name="WordArt 8"/>
          <p:cNvSpPr>
            <a:spLocks noChangeArrowheads="1" noChangeShapeType="1" noTextEdit="1"/>
          </p:cNvSpPr>
          <p:nvPr/>
        </p:nvSpPr>
        <p:spPr bwMode="auto">
          <a:xfrm>
            <a:off x="4510088" y="2924175"/>
            <a:ext cx="4100512"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spc="720" dirty="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Poor Peer Support</a:t>
            </a:r>
          </a:p>
        </p:txBody>
      </p:sp>
      <p:sp>
        <p:nvSpPr>
          <p:cNvPr id="102409" name="WordArt 9"/>
          <p:cNvSpPr>
            <a:spLocks noChangeArrowheads="1" noChangeShapeType="1" noTextEdit="1"/>
          </p:cNvSpPr>
          <p:nvPr/>
        </p:nvSpPr>
        <p:spPr bwMode="auto">
          <a:xfrm>
            <a:off x="6300788" y="1773238"/>
            <a:ext cx="2000250" cy="1546225"/>
          </a:xfrm>
          <a:prstGeom prst="rect">
            <a:avLst/>
          </a:prstGeom>
        </p:spPr>
        <p:txBody>
          <a:bodyPr spcFirstLastPara="1" wrap="none" fromWordArt="1">
            <a:prstTxWarp prst="textArchUp">
              <a:avLst>
                <a:gd name="adj" fmla="val 12025708"/>
              </a:avLst>
            </a:prstTxWarp>
          </a:bodyPr>
          <a:lstStyle/>
          <a:p>
            <a:pPr algn="ctr"/>
            <a:r>
              <a:rPr lang="en-GB" sz="3600" kern="10">
                <a:ln w="9525">
                  <a:solidFill>
                    <a:srgbClr val="000000"/>
                  </a:solidFill>
                  <a:round/>
                  <a:headEnd/>
                  <a:tailEnd/>
                </a:ln>
                <a:solidFill>
                  <a:srgbClr val="000000"/>
                </a:solidFill>
                <a:latin typeface="Arial Black"/>
              </a:rPr>
              <a:t>Bullying</a:t>
            </a:r>
          </a:p>
        </p:txBody>
      </p:sp>
      <p:sp>
        <p:nvSpPr>
          <p:cNvPr id="102410" name="WordArt 10"/>
          <p:cNvSpPr>
            <a:spLocks noChangeArrowheads="1" noChangeShapeType="1" noTextEdit="1"/>
          </p:cNvSpPr>
          <p:nvPr/>
        </p:nvSpPr>
        <p:spPr bwMode="auto">
          <a:xfrm>
            <a:off x="5580063" y="6021388"/>
            <a:ext cx="3209925"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solidFill>
                  <a:schemeClr val="accent2"/>
                </a:solidFill>
                <a:effectLst>
                  <a:outerShdw dist="35921" dir="2700000" algn="ctr" rotWithShape="0">
                    <a:srgbClr val="C0C0C0">
                      <a:alpha val="79999"/>
                    </a:srgbClr>
                  </a:outerShdw>
                </a:effectLst>
                <a:latin typeface="Impact"/>
              </a:rPr>
              <a:t>Low Expectations</a:t>
            </a:r>
          </a:p>
        </p:txBody>
      </p:sp>
      <p:sp>
        <p:nvSpPr>
          <p:cNvPr id="102411" name="WordArt 11"/>
          <p:cNvSpPr>
            <a:spLocks noChangeArrowheads="1" noChangeShapeType="1" noTextEdit="1"/>
          </p:cNvSpPr>
          <p:nvPr/>
        </p:nvSpPr>
        <p:spPr bwMode="auto">
          <a:xfrm>
            <a:off x="395288" y="6021388"/>
            <a:ext cx="2686050" cy="57150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a:rPr>
              <a:t>Poor Teaching</a:t>
            </a:r>
          </a:p>
        </p:txBody>
      </p:sp>
      <p:sp>
        <p:nvSpPr>
          <p:cNvPr id="102412" name="WordArt 12" descr="Narrow vertical"/>
          <p:cNvSpPr>
            <a:spLocks noChangeArrowheads="1" noChangeShapeType="1" noTextEdit="1"/>
          </p:cNvSpPr>
          <p:nvPr/>
        </p:nvSpPr>
        <p:spPr bwMode="auto">
          <a:xfrm>
            <a:off x="5940425" y="4581525"/>
            <a:ext cx="2514600" cy="1084263"/>
          </a:xfrm>
          <a:prstGeom prst="rect">
            <a:avLst/>
          </a:prstGeom>
        </p:spPr>
        <p:txBody>
          <a:bodyPr wrap="none" fromWordArt="1">
            <a:prstTxWarp prst="textCurveUp">
              <a:avLst>
                <a:gd name="adj" fmla="val 40356"/>
              </a:avLst>
            </a:prstTxWarp>
          </a:bodyPr>
          <a:lstStyle/>
          <a:p>
            <a:pPr algn="ctr"/>
            <a:r>
              <a:rPr lang="en-GB"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Ignorance</a:t>
            </a:r>
          </a:p>
        </p:txBody>
      </p:sp>
      <p:sp>
        <p:nvSpPr>
          <p:cNvPr id="62477" name="WordArt 13"/>
          <p:cNvSpPr>
            <a:spLocks noChangeArrowheads="1" noChangeShapeType="1" noTextEdit="1"/>
          </p:cNvSpPr>
          <p:nvPr/>
        </p:nvSpPr>
        <p:spPr bwMode="auto">
          <a:xfrm>
            <a:off x="2195513" y="476250"/>
            <a:ext cx="4629150" cy="504825"/>
          </a:xfrm>
          <a:prstGeom prst="rect">
            <a:avLst/>
          </a:prstGeom>
        </p:spPr>
        <p:txBody>
          <a:bodyPr wrap="none" fromWordArt="1">
            <a:prstTxWarp prst="textPlain">
              <a:avLst>
                <a:gd name="adj" fmla="val 50000"/>
              </a:avLst>
            </a:prstTxWarp>
          </a:bodyPr>
          <a:lstStyle/>
          <a:p>
            <a:pPr algn="ctr"/>
            <a:r>
              <a:rPr lang="en-GB" sz="3200" kern="10">
                <a:ln w="19050">
                  <a:solidFill>
                    <a:srgbClr val="99CCFF"/>
                  </a:solidFill>
                  <a:round/>
                  <a:headEnd/>
                  <a:tailEnd/>
                </a:ln>
                <a:solidFill>
                  <a:srgbClr val="CCFF66"/>
                </a:solidFill>
                <a:effectLst>
                  <a:outerShdw dist="35921" dir="2700000" algn="ctr" rotWithShape="0">
                    <a:srgbClr val="990000"/>
                  </a:outerShdw>
                </a:effectLst>
                <a:latin typeface="Impact"/>
              </a:rPr>
              <a:t>It's the barriers that disable !</a:t>
            </a:r>
          </a:p>
        </p:txBody>
      </p:sp>
      <p:sp>
        <p:nvSpPr>
          <p:cNvPr id="102414" name="WordArt 14"/>
          <p:cNvSpPr>
            <a:spLocks noChangeArrowheads="1" noChangeShapeType="1" noTextEdit="1"/>
          </p:cNvSpPr>
          <p:nvPr/>
        </p:nvSpPr>
        <p:spPr bwMode="auto">
          <a:xfrm>
            <a:off x="4140200" y="5983288"/>
            <a:ext cx="809625" cy="874712"/>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en-GB" sz="3600" kern="10">
                <a:ln w="9525">
                  <a:round/>
                  <a:headEnd/>
                  <a:tailEnd/>
                </a:ln>
                <a:solidFill>
                  <a:srgbClr val="CCFF33"/>
                </a:solidFill>
                <a:latin typeface="Impact"/>
              </a:rPr>
              <a:t>Fear</a:t>
            </a:r>
          </a:p>
        </p:txBody>
      </p:sp>
      <p:sp>
        <p:nvSpPr>
          <p:cNvPr id="102415" name="WordArt 15"/>
          <p:cNvSpPr>
            <a:spLocks noChangeArrowheads="1" noChangeShapeType="1" noTextEdit="1"/>
          </p:cNvSpPr>
          <p:nvPr/>
        </p:nvSpPr>
        <p:spPr bwMode="auto">
          <a:xfrm>
            <a:off x="5508625" y="2205038"/>
            <a:ext cx="2486025" cy="630237"/>
          </a:xfrm>
          <a:prstGeom prst="rect">
            <a:avLst/>
          </a:prstGeom>
        </p:spPr>
        <p:txBody>
          <a:bodyPr wrap="none" fromWordArt="1">
            <a:prstTxWarp prst="textSlantUp">
              <a:avLst>
                <a:gd name="adj" fmla="val 32056"/>
              </a:avLst>
            </a:prstTxWarp>
          </a:bodyPr>
          <a:lstStyle/>
          <a:p>
            <a:pPr algn="ctr"/>
            <a:r>
              <a:rPr lang="en-GB" sz="28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Use of Resources</a:t>
            </a:r>
          </a:p>
        </p:txBody>
      </p:sp>
    </p:spTree>
    <p:extLst>
      <p:ext uri="{BB962C8B-B14F-4D97-AF65-F5344CB8AC3E}">
        <p14:creationId xmlns:p14="http://schemas.microsoft.com/office/powerpoint/2010/main" val="4103935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 calcmode="lin" valueType="num">
                                      <p:cBhvr additive="base">
                                        <p:cTn id="7" dur="500" fill="hold"/>
                                        <p:tgtEl>
                                          <p:spTgt spid="102403"/>
                                        </p:tgtEl>
                                        <p:attrNameLst>
                                          <p:attrName>ppt_x</p:attrName>
                                        </p:attrNameLst>
                                      </p:cBhvr>
                                      <p:tavLst>
                                        <p:tav tm="0">
                                          <p:val>
                                            <p:strVal val="#ppt_x"/>
                                          </p:val>
                                        </p:tav>
                                        <p:tav tm="100000">
                                          <p:val>
                                            <p:strVal val="#ppt_x"/>
                                          </p:val>
                                        </p:tav>
                                      </p:tavLst>
                                    </p:anim>
                                    <p:anim calcmode="lin" valueType="num">
                                      <p:cBhvr additive="base">
                                        <p:cTn id="8" dur="500" fill="hold"/>
                                        <p:tgtEl>
                                          <p:spTgt spid="10240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02404"/>
                                        </p:tgtEl>
                                        <p:attrNameLst>
                                          <p:attrName>style.visibility</p:attrName>
                                        </p:attrNameLst>
                                      </p:cBhvr>
                                      <p:to>
                                        <p:strVal val="visible"/>
                                      </p:to>
                                    </p:set>
                                    <p:animEffect transition="in" filter="diamond(in)">
                                      <p:cBhvr>
                                        <p:cTn id="13" dur="2000"/>
                                        <p:tgtEl>
                                          <p:spTgt spid="10240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102409"/>
                                        </p:tgtEl>
                                        <p:attrNameLst>
                                          <p:attrName>style.visibility</p:attrName>
                                        </p:attrNameLst>
                                      </p:cBhvr>
                                      <p:to>
                                        <p:strVal val="visible"/>
                                      </p:to>
                                    </p:set>
                                    <p:animEffect transition="in" filter="wedge">
                                      <p:cBhvr>
                                        <p:cTn id="18" dur="2000"/>
                                        <p:tgtEl>
                                          <p:spTgt spid="10240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02415"/>
                                        </p:tgtEl>
                                        <p:attrNameLst>
                                          <p:attrName>style.visibility</p:attrName>
                                        </p:attrNameLst>
                                      </p:cBhvr>
                                      <p:to>
                                        <p:strVal val="visible"/>
                                      </p:to>
                                    </p:set>
                                    <p:animEffect transition="in" filter="box(in)">
                                      <p:cBhvr>
                                        <p:cTn id="23" dur="500"/>
                                        <p:tgtEl>
                                          <p:spTgt spid="1024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02405"/>
                                        </p:tgtEl>
                                        <p:attrNameLst>
                                          <p:attrName>style.visibility</p:attrName>
                                        </p:attrNameLst>
                                      </p:cBhvr>
                                      <p:to>
                                        <p:strVal val="visible"/>
                                      </p:to>
                                    </p:set>
                                    <p:animEffect transition="in" filter="diamond(in)">
                                      <p:cBhvr>
                                        <p:cTn id="28" dur="2000"/>
                                        <p:tgtEl>
                                          <p:spTgt spid="10240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2408"/>
                                        </p:tgtEl>
                                        <p:attrNameLst>
                                          <p:attrName>style.visibility</p:attrName>
                                        </p:attrNameLst>
                                      </p:cBhvr>
                                      <p:to>
                                        <p:strVal val="visible"/>
                                      </p:to>
                                    </p:set>
                                    <p:anim calcmode="lin" valueType="num">
                                      <p:cBhvr additive="base">
                                        <p:cTn id="33" dur="500" fill="hold"/>
                                        <p:tgtEl>
                                          <p:spTgt spid="102408"/>
                                        </p:tgtEl>
                                        <p:attrNameLst>
                                          <p:attrName>ppt_x</p:attrName>
                                        </p:attrNameLst>
                                      </p:cBhvr>
                                      <p:tavLst>
                                        <p:tav tm="0">
                                          <p:val>
                                            <p:strVal val="#ppt_x"/>
                                          </p:val>
                                        </p:tav>
                                        <p:tav tm="100000">
                                          <p:val>
                                            <p:strVal val="#ppt_x"/>
                                          </p:val>
                                        </p:tav>
                                      </p:tavLst>
                                    </p:anim>
                                    <p:anim calcmode="lin" valueType="num">
                                      <p:cBhvr additive="base">
                                        <p:cTn id="34" dur="500" fill="hold"/>
                                        <p:tgtEl>
                                          <p:spTgt spid="10240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102407"/>
                                        </p:tgtEl>
                                        <p:attrNameLst>
                                          <p:attrName>style.visibility</p:attrName>
                                        </p:attrNameLst>
                                      </p:cBhvr>
                                      <p:to>
                                        <p:strVal val="visible"/>
                                      </p:to>
                                    </p:set>
                                    <p:animEffect transition="in" filter="wedge">
                                      <p:cBhvr>
                                        <p:cTn id="39" dur="2000"/>
                                        <p:tgtEl>
                                          <p:spTgt spid="10240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02406"/>
                                        </p:tgtEl>
                                        <p:attrNameLst>
                                          <p:attrName>style.visibility</p:attrName>
                                        </p:attrNameLst>
                                      </p:cBhvr>
                                      <p:to>
                                        <p:strVal val="visible"/>
                                      </p:to>
                                    </p:set>
                                    <p:animEffect transition="in" filter="checkerboard(across)">
                                      <p:cBhvr>
                                        <p:cTn id="44" dur="500"/>
                                        <p:tgtEl>
                                          <p:spTgt spid="10240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02412"/>
                                        </p:tgtEl>
                                        <p:attrNameLst>
                                          <p:attrName>style.visibility</p:attrName>
                                        </p:attrNameLst>
                                      </p:cBhvr>
                                      <p:to>
                                        <p:strVal val="visible"/>
                                      </p:to>
                                    </p:set>
                                    <p:animEffect transition="in" filter="blinds(horizontal)">
                                      <p:cBhvr>
                                        <p:cTn id="49" dur="500"/>
                                        <p:tgtEl>
                                          <p:spTgt spid="10241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02411"/>
                                        </p:tgtEl>
                                        <p:attrNameLst>
                                          <p:attrName>style.visibility</p:attrName>
                                        </p:attrNameLst>
                                      </p:cBhvr>
                                      <p:to>
                                        <p:strVal val="visible"/>
                                      </p:to>
                                    </p:set>
                                    <p:anim calcmode="lin" valueType="num">
                                      <p:cBhvr additive="base">
                                        <p:cTn id="54" dur="500" fill="hold"/>
                                        <p:tgtEl>
                                          <p:spTgt spid="102411"/>
                                        </p:tgtEl>
                                        <p:attrNameLst>
                                          <p:attrName>ppt_x</p:attrName>
                                        </p:attrNameLst>
                                      </p:cBhvr>
                                      <p:tavLst>
                                        <p:tav tm="0">
                                          <p:val>
                                            <p:strVal val="#ppt_x"/>
                                          </p:val>
                                        </p:tav>
                                        <p:tav tm="100000">
                                          <p:val>
                                            <p:strVal val="#ppt_x"/>
                                          </p:val>
                                        </p:tav>
                                      </p:tavLst>
                                    </p:anim>
                                    <p:anim calcmode="lin" valueType="num">
                                      <p:cBhvr additive="base">
                                        <p:cTn id="55" dur="500" fill="hold"/>
                                        <p:tgtEl>
                                          <p:spTgt spid="102411"/>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8" presetClass="entr" presetSubtype="16" fill="hold" grpId="0" nodeType="clickEffect">
                                  <p:stCondLst>
                                    <p:cond delay="0"/>
                                  </p:stCondLst>
                                  <p:childTnLst>
                                    <p:set>
                                      <p:cBhvr>
                                        <p:cTn id="59" dur="1" fill="hold">
                                          <p:stCondLst>
                                            <p:cond delay="0"/>
                                          </p:stCondLst>
                                        </p:cTn>
                                        <p:tgtEl>
                                          <p:spTgt spid="102414"/>
                                        </p:tgtEl>
                                        <p:attrNameLst>
                                          <p:attrName>style.visibility</p:attrName>
                                        </p:attrNameLst>
                                      </p:cBhvr>
                                      <p:to>
                                        <p:strVal val="visible"/>
                                      </p:to>
                                    </p:set>
                                    <p:animEffect transition="in" filter="diamond(in)">
                                      <p:cBhvr>
                                        <p:cTn id="60" dur="2000"/>
                                        <p:tgtEl>
                                          <p:spTgt spid="10241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102410"/>
                                        </p:tgtEl>
                                        <p:attrNameLst>
                                          <p:attrName>style.visibility</p:attrName>
                                        </p:attrNameLst>
                                      </p:cBhvr>
                                      <p:to>
                                        <p:strVal val="visible"/>
                                      </p:to>
                                    </p:set>
                                    <p:animEffect transition="in" filter="checkerboard(across)">
                                      <p:cBhvr>
                                        <p:cTn id="65" dur="500"/>
                                        <p:tgtEl>
                                          <p:spTgt spid="102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animBg="1"/>
      <p:bldP spid="102404" grpId="0" animBg="1"/>
      <p:bldP spid="102405" grpId="0" animBg="1"/>
      <p:bldP spid="102406" grpId="0" animBg="1"/>
      <p:bldP spid="102407" grpId="0" animBg="1"/>
      <p:bldP spid="102408" grpId="0" animBg="1"/>
      <p:bldP spid="102409" grpId="0" animBg="1"/>
      <p:bldP spid="102410" grpId="0" animBg="1"/>
      <p:bldP spid="102411" grpId="0" animBg="1"/>
      <p:bldP spid="102412" grpId="0" animBg="1"/>
      <p:bldP spid="102414" grpId="0" animBg="1"/>
      <p:bldP spid="1024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792088"/>
          </a:xfrm>
        </p:spPr>
        <p:txBody>
          <a:bodyPr>
            <a:normAutofit/>
          </a:bodyPr>
          <a:lstStyle/>
          <a:p>
            <a:r>
              <a:rPr lang="en-GB" sz="2800" b="1" dirty="0" smtClean="0">
                <a:solidFill>
                  <a:srgbClr val="FF0000"/>
                </a:solidFill>
              </a:rPr>
              <a:t>Putting the Paradigm Shift into Practice in Education</a:t>
            </a:r>
            <a:endParaRPr lang="en-GB" sz="2800" b="1" dirty="0">
              <a:solidFill>
                <a:srgbClr val="FF0000"/>
              </a:solidFill>
            </a:endParaRPr>
          </a:p>
        </p:txBody>
      </p:sp>
      <p:sp>
        <p:nvSpPr>
          <p:cNvPr id="3" name="Content Placeholder 2"/>
          <p:cNvSpPr>
            <a:spLocks noGrp="1"/>
          </p:cNvSpPr>
          <p:nvPr>
            <p:ph idx="1"/>
          </p:nvPr>
        </p:nvSpPr>
        <p:spPr>
          <a:xfrm>
            <a:off x="251520" y="1052736"/>
            <a:ext cx="8712968" cy="5616624"/>
          </a:xfrm>
        </p:spPr>
        <p:txBody>
          <a:bodyPr>
            <a:normAutofit fontScale="62500" lnSpcReduction="20000"/>
          </a:bodyPr>
          <a:lstStyle/>
          <a:p>
            <a:r>
              <a:rPr lang="en-GB" sz="3500" b="1" dirty="0" smtClean="0">
                <a:solidFill>
                  <a:srgbClr val="C00000"/>
                </a:solidFill>
              </a:rPr>
              <a:t>“Special education in developed countries, but also in developing countries, can help create and reiterate negative stereotypes towards students and persons with disabilities. Additionally, the removal of children with disabilities from the mainstream education denies students without disabilities access to the experience of disability, which in turn perpetuates ignorance and stigma. </a:t>
            </a:r>
          </a:p>
          <a:p>
            <a:endParaRPr lang="en-GB" sz="3500" b="1" dirty="0" smtClean="0">
              <a:solidFill>
                <a:srgbClr val="C00000"/>
              </a:solidFill>
            </a:endParaRPr>
          </a:p>
          <a:p>
            <a:r>
              <a:rPr lang="en-GB" sz="3500" b="1" dirty="0" smtClean="0">
                <a:solidFill>
                  <a:srgbClr val="7030A0"/>
                </a:solidFill>
              </a:rPr>
              <a:t>The social model of disability reflected in the CRPD, recognizing the combination of a person’s impairment situated in a discriminating society, requires changing the social system, which includes the education system. Special education today reproduces the discriminatory social system by reinforcing the assumption that individuals with specific characteristics do not fit in society and thus places them in separate situations.” IDA 2011</a:t>
            </a:r>
          </a:p>
          <a:p>
            <a:endParaRPr lang="en-GB" b="1" dirty="0" smtClean="0"/>
          </a:p>
          <a:p>
            <a:pPr marL="0" indent="0">
              <a:buNone/>
            </a:pPr>
            <a:endParaRPr lang="en-GB" b="1" dirty="0" smtClean="0"/>
          </a:p>
          <a:p>
            <a:r>
              <a:rPr lang="en-GB" sz="3800" b="1" dirty="0" smtClean="0"/>
              <a:t>All teachers need Disability Equality Training delivered by trainers with disabilities  to challenge negative attitudes  and promote social model thinking.</a:t>
            </a:r>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8012112" y="6215062"/>
            <a:ext cx="1131888" cy="642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un.org/disabilities/documents/2016/Map/DESA-Enable_4496R6_May1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Rectangle 6"/>
          <p:cNvSpPr/>
          <p:nvPr/>
        </p:nvSpPr>
        <p:spPr>
          <a:xfrm>
            <a:off x="1043608" y="5229200"/>
            <a:ext cx="1728192"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dirty="0" smtClean="0"/>
              <a:t>160</a:t>
            </a:r>
          </a:p>
          <a:p>
            <a:pPr algn="ctr"/>
            <a:r>
              <a:rPr lang="en-GB" dirty="0" smtClean="0"/>
              <a:t>88</a:t>
            </a:r>
          </a:p>
          <a:p>
            <a:pPr algn="ctr"/>
            <a:r>
              <a:rPr lang="en-GB" dirty="0" smtClean="0"/>
              <a:t>172</a:t>
            </a:r>
          </a:p>
          <a:p>
            <a:pPr algn="ctr"/>
            <a:r>
              <a:rPr lang="en-GB" dirty="0" smtClean="0"/>
              <a:t>90</a:t>
            </a:r>
          </a:p>
          <a:p>
            <a:pPr algn="ctr"/>
            <a:r>
              <a:rPr lang="en-GB" dirty="0" smtClean="0"/>
              <a:t>Jan 2017</a:t>
            </a:r>
          </a:p>
          <a:p>
            <a:pPr algn="ctr"/>
            <a:endParaRPr lang="en-GB"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116634"/>
            <a:ext cx="8229600" cy="720080"/>
          </a:xfrm>
        </p:spPr>
        <p:txBody>
          <a:bodyPr>
            <a:normAutofit/>
          </a:bodyPr>
          <a:lstStyle/>
          <a:p>
            <a:pPr eaLnBrk="1" hangingPunct="1"/>
            <a:r>
              <a:rPr lang="en-GB" sz="4000" dirty="0" smtClean="0">
                <a:solidFill>
                  <a:srgbClr val="FF0000"/>
                </a:solidFill>
              </a:rPr>
              <a:t>UNCRPD Article 24 Education</a:t>
            </a:r>
          </a:p>
        </p:txBody>
      </p:sp>
      <p:sp>
        <p:nvSpPr>
          <p:cNvPr id="19459" name="Rectangle 3"/>
          <p:cNvSpPr>
            <a:spLocks noGrp="1" noChangeArrowheads="1"/>
          </p:cNvSpPr>
          <p:nvPr>
            <p:ph type="body" idx="1"/>
          </p:nvPr>
        </p:nvSpPr>
        <p:spPr>
          <a:xfrm>
            <a:off x="457201" y="764706"/>
            <a:ext cx="8507288" cy="5760640"/>
          </a:xfrm>
        </p:spPr>
        <p:txBody>
          <a:bodyPr rtlCol="0">
            <a:normAutofit lnSpcReduction="10000"/>
          </a:bodyPr>
          <a:lstStyle/>
          <a:p>
            <a:pPr eaLnBrk="1" fontAlgn="auto" hangingPunct="1">
              <a:lnSpc>
                <a:spcPct val="80000"/>
              </a:lnSpc>
              <a:spcAft>
                <a:spcPts val="0"/>
              </a:spcAft>
              <a:defRPr/>
            </a:pPr>
            <a:r>
              <a:rPr lang="en-GB" sz="2800" dirty="0" smtClean="0">
                <a:solidFill>
                  <a:srgbClr val="0070C0"/>
                </a:solidFill>
              </a:rPr>
              <a:t>Requires all signatories to ensure all disabled children and young people can fully participate in the state education system and that this should be an </a:t>
            </a:r>
            <a:r>
              <a:rPr lang="en-GB" sz="2800" b="1" dirty="0" smtClean="0">
                <a:solidFill>
                  <a:srgbClr val="0070C0"/>
                </a:solidFill>
              </a:rPr>
              <a:t>‘inclusive education system at all levels’</a:t>
            </a:r>
          </a:p>
          <a:p>
            <a:pPr marL="0" indent="0" eaLnBrk="1" fontAlgn="auto" hangingPunct="1">
              <a:lnSpc>
                <a:spcPct val="80000"/>
              </a:lnSpc>
              <a:spcAft>
                <a:spcPts val="0"/>
              </a:spcAft>
              <a:buNone/>
              <a:defRPr/>
            </a:pPr>
            <a:endParaRPr lang="en-GB" sz="2800" b="1" dirty="0" smtClean="0">
              <a:solidFill>
                <a:srgbClr val="0070C0"/>
              </a:solidFill>
            </a:endParaRPr>
          </a:p>
          <a:p>
            <a:pPr eaLnBrk="1" fontAlgn="auto" hangingPunct="1">
              <a:lnSpc>
                <a:spcPct val="80000"/>
              </a:lnSpc>
              <a:spcAft>
                <a:spcPts val="0"/>
              </a:spcAft>
              <a:defRPr/>
            </a:pPr>
            <a:r>
              <a:rPr lang="en-GB" sz="2800" dirty="0" smtClean="0">
                <a:solidFill>
                  <a:srgbClr val="FF0000"/>
                </a:solidFill>
              </a:rPr>
              <a:t>The development by persons with disabilities of their personality, talents and creativity, as well as their mental and physical abilities, </a:t>
            </a:r>
            <a:r>
              <a:rPr lang="en-GB" sz="2800" b="1" dirty="0" smtClean="0">
                <a:solidFill>
                  <a:srgbClr val="FF0000"/>
                </a:solidFill>
              </a:rPr>
              <a:t>to their fullest potential</a:t>
            </a:r>
            <a:r>
              <a:rPr lang="en-GB" sz="2800" dirty="0" smtClean="0">
                <a:solidFill>
                  <a:srgbClr val="FF0000"/>
                </a:solidFill>
              </a:rPr>
              <a:t>.</a:t>
            </a:r>
          </a:p>
          <a:p>
            <a:pPr eaLnBrk="1" fontAlgn="auto" hangingPunct="1">
              <a:lnSpc>
                <a:spcPct val="80000"/>
              </a:lnSpc>
              <a:spcAft>
                <a:spcPts val="0"/>
              </a:spcAft>
              <a:defRPr/>
            </a:pPr>
            <a:endParaRPr lang="en-GB" sz="2800" dirty="0" smtClean="0">
              <a:solidFill>
                <a:srgbClr val="FF0000"/>
              </a:solidFill>
            </a:endParaRPr>
          </a:p>
          <a:p>
            <a:pPr eaLnBrk="1" fontAlgn="auto" hangingPunct="1">
              <a:lnSpc>
                <a:spcPct val="80000"/>
              </a:lnSpc>
              <a:spcAft>
                <a:spcPts val="0"/>
              </a:spcAft>
              <a:defRPr/>
            </a:pPr>
            <a:r>
              <a:rPr lang="en-GB" sz="2800" dirty="0" smtClean="0">
                <a:solidFill>
                  <a:srgbClr val="7030A0"/>
                </a:solidFill>
              </a:rPr>
              <a:t>This right is to be delivered within </a:t>
            </a:r>
            <a:r>
              <a:rPr lang="en-GB" sz="2800" b="1" dirty="0" smtClean="0">
                <a:solidFill>
                  <a:srgbClr val="7030A0"/>
                </a:solidFill>
              </a:rPr>
              <a:t>an inclusive primary and secondary education system, </a:t>
            </a:r>
            <a:r>
              <a:rPr lang="en-GB" sz="2800" dirty="0" smtClean="0">
                <a:solidFill>
                  <a:srgbClr val="7030A0"/>
                </a:solidFill>
              </a:rPr>
              <a:t>from which disabled people should not be excluded. </a:t>
            </a:r>
          </a:p>
          <a:p>
            <a:pPr marL="0" indent="0" eaLnBrk="1" fontAlgn="auto" hangingPunct="1">
              <a:lnSpc>
                <a:spcPct val="80000"/>
              </a:lnSpc>
              <a:spcAft>
                <a:spcPts val="0"/>
              </a:spcAft>
              <a:buNone/>
              <a:defRPr/>
            </a:pPr>
            <a:endParaRPr lang="en-GB" sz="2800" dirty="0" smtClean="0">
              <a:solidFill>
                <a:srgbClr val="7030A0"/>
              </a:solidFill>
            </a:endParaRPr>
          </a:p>
          <a:p>
            <a:pPr eaLnBrk="1" fontAlgn="auto" hangingPunct="1">
              <a:lnSpc>
                <a:spcPct val="80000"/>
              </a:lnSpc>
              <a:spcAft>
                <a:spcPts val="0"/>
              </a:spcAft>
              <a:defRPr/>
            </a:pPr>
            <a:r>
              <a:rPr lang="en-GB" sz="2800" b="1" dirty="0" smtClean="0">
                <a:solidFill>
                  <a:srgbClr val="C00000"/>
                </a:solidFill>
              </a:rPr>
              <a:t>Reasonable accommodations </a:t>
            </a:r>
            <a:r>
              <a:rPr lang="en-GB" sz="2800" dirty="0" smtClean="0">
                <a:solidFill>
                  <a:srgbClr val="C00000"/>
                </a:solidFill>
              </a:rPr>
              <a:t>should be provided for individual requirements and </a:t>
            </a:r>
            <a:r>
              <a:rPr lang="en-GB" sz="2800" b="1" dirty="0" smtClean="0">
                <a:solidFill>
                  <a:srgbClr val="C00000"/>
                </a:solidFill>
              </a:rPr>
              <a:t>support provided in individualised programmes</a:t>
            </a:r>
            <a:r>
              <a:rPr lang="en-GB" sz="2800" dirty="0" smtClean="0">
                <a:solidFill>
                  <a:srgbClr val="C00000"/>
                </a:solidFill>
              </a:rPr>
              <a:t> to facilitate their effective social and academic education. </a:t>
            </a:r>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1" y="0"/>
            <a:ext cx="1346257" cy="7647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20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59">
                                            <p:txEl>
                                              <p:pRg st="2" end="2"/>
                                            </p:txEl>
                                          </p:spTgt>
                                        </p:tgtEl>
                                        <p:attrNameLst>
                                          <p:attrName>style.visibility</p:attrName>
                                        </p:attrNameLst>
                                      </p:cBhvr>
                                      <p:to>
                                        <p:strVal val="visible"/>
                                      </p:to>
                                    </p:set>
                                    <p:animEffect transition="in" filter="fade">
                                      <p:cBhvr>
                                        <p:cTn id="12" dur="2000"/>
                                        <p:tgtEl>
                                          <p:spTgt spid="194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459">
                                            <p:txEl>
                                              <p:pRg st="4" end="4"/>
                                            </p:txEl>
                                          </p:spTgt>
                                        </p:tgtEl>
                                        <p:attrNameLst>
                                          <p:attrName>style.visibility</p:attrName>
                                        </p:attrNameLst>
                                      </p:cBhvr>
                                      <p:to>
                                        <p:strVal val="visible"/>
                                      </p:to>
                                    </p:set>
                                    <p:animEffect transition="in" filter="fade">
                                      <p:cBhvr>
                                        <p:cTn id="17" dur="2000"/>
                                        <p:tgtEl>
                                          <p:spTgt spid="1945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459">
                                            <p:txEl>
                                              <p:pRg st="6" end="6"/>
                                            </p:txEl>
                                          </p:spTgt>
                                        </p:tgtEl>
                                        <p:attrNameLst>
                                          <p:attrName>style.visibility</p:attrName>
                                        </p:attrNameLst>
                                      </p:cBhvr>
                                      <p:to>
                                        <p:strVal val="visible"/>
                                      </p:to>
                                    </p:set>
                                    <p:animEffect transition="in" filter="fade">
                                      <p:cBhvr>
                                        <p:cTn id="22" dur="2000"/>
                                        <p:tgtEl>
                                          <p:spTgt spid="194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92088"/>
          </a:xfrm>
        </p:spPr>
        <p:txBody>
          <a:bodyPr>
            <a:normAutofit/>
          </a:bodyPr>
          <a:lstStyle/>
          <a:p>
            <a:r>
              <a:rPr lang="en-GB" dirty="0">
                <a:solidFill>
                  <a:srgbClr val="FF0000"/>
                </a:solidFill>
              </a:rPr>
              <a:t>UNCRPD Article 24 </a:t>
            </a:r>
            <a:r>
              <a:rPr lang="en-GB" dirty="0" smtClean="0">
                <a:solidFill>
                  <a:srgbClr val="FF0000"/>
                </a:solidFill>
              </a:rPr>
              <a:t>Education -2</a:t>
            </a:r>
            <a:endParaRPr lang="en-GB" dirty="0"/>
          </a:p>
        </p:txBody>
      </p:sp>
      <p:sp>
        <p:nvSpPr>
          <p:cNvPr id="3" name="Content Placeholder 2"/>
          <p:cNvSpPr>
            <a:spLocks noGrp="1"/>
          </p:cNvSpPr>
          <p:nvPr>
            <p:ph idx="1"/>
          </p:nvPr>
        </p:nvSpPr>
        <p:spPr>
          <a:xfrm>
            <a:off x="457200" y="1196752"/>
            <a:ext cx="8229600" cy="5472607"/>
          </a:xfrm>
        </p:spPr>
        <p:txBody>
          <a:bodyPr>
            <a:normAutofit fontScale="92500" lnSpcReduction="20000"/>
          </a:bodyPr>
          <a:lstStyle/>
          <a:p>
            <a:pPr>
              <a:lnSpc>
                <a:spcPct val="80000"/>
              </a:lnSpc>
              <a:defRPr/>
            </a:pPr>
            <a:r>
              <a:rPr lang="en-GB" dirty="0">
                <a:solidFill>
                  <a:srgbClr val="0070C0"/>
                </a:solidFill>
              </a:rPr>
              <a:t>Instruction in </a:t>
            </a:r>
            <a:r>
              <a:rPr lang="en-GB" b="1" dirty="0">
                <a:solidFill>
                  <a:srgbClr val="0070C0"/>
                </a:solidFill>
              </a:rPr>
              <a:t>Braille , Sign language </a:t>
            </a:r>
            <a:r>
              <a:rPr lang="en-GB" b="1" dirty="0" smtClean="0">
                <a:solidFill>
                  <a:srgbClr val="0070C0"/>
                </a:solidFill>
              </a:rPr>
              <a:t>AAC</a:t>
            </a:r>
          </a:p>
          <a:p>
            <a:pPr marL="0" indent="0">
              <a:lnSpc>
                <a:spcPct val="80000"/>
              </a:lnSpc>
              <a:buNone/>
              <a:defRPr/>
            </a:pPr>
            <a:endParaRPr lang="en-GB" b="1" dirty="0">
              <a:solidFill>
                <a:srgbClr val="0070C0"/>
              </a:solidFill>
            </a:endParaRPr>
          </a:p>
          <a:p>
            <a:pPr>
              <a:lnSpc>
                <a:spcPct val="80000"/>
              </a:lnSpc>
              <a:defRPr/>
            </a:pPr>
            <a:r>
              <a:rPr lang="en-GB" b="1" dirty="0">
                <a:solidFill>
                  <a:srgbClr val="C00000"/>
                </a:solidFill>
              </a:rPr>
              <a:t>Employment of disabled </a:t>
            </a:r>
            <a:r>
              <a:rPr lang="en-GB" b="1" dirty="0" smtClean="0">
                <a:solidFill>
                  <a:srgbClr val="C00000"/>
                </a:solidFill>
              </a:rPr>
              <a:t>teachers</a:t>
            </a:r>
          </a:p>
          <a:p>
            <a:pPr>
              <a:lnSpc>
                <a:spcPct val="80000"/>
              </a:lnSpc>
              <a:defRPr/>
            </a:pPr>
            <a:endParaRPr lang="en-GB" b="1" dirty="0">
              <a:solidFill>
                <a:srgbClr val="C00000"/>
              </a:solidFill>
            </a:endParaRPr>
          </a:p>
          <a:p>
            <a:pPr>
              <a:lnSpc>
                <a:spcPct val="80000"/>
              </a:lnSpc>
              <a:defRPr/>
            </a:pPr>
            <a:r>
              <a:rPr lang="en-GB" b="1" dirty="0"/>
              <a:t>Train professionals and staff who work at all levels of education.</a:t>
            </a:r>
            <a:r>
              <a:rPr lang="en-GB" sz="2800" dirty="0"/>
              <a:t> </a:t>
            </a:r>
            <a:r>
              <a:rPr lang="en-GB" dirty="0"/>
              <a:t>Such training shall incorporate disability awareness and the use of appropriate augmentative and alternative modes, means and formats of communication, educational techniques and materials to support persons with </a:t>
            </a:r>
            <a:r>
              <a:rPr lang="en-GB" dirty="0" smtClean="0"/>
              <a:t>disabilities</a:t>
            </a:r>
          </a:p>
          <a:p>
            <a:pPr>
              <a:lnSpc>
                <a:spcPct val="80000"/>
              </a:lnSpc>
              <a:defRPr/>
            </a:pPr>
            <a:r>
              <a:rPr lang="en-GB" b="1" dirty="0" smtClean="0">
                <a:solidFill>
                  <a:srgbClr val="FF0000"/>
                </a:solidFill>
              </a:rPr>
              <a:t>General Comment Article UNOHCHR Sept 2016</a:t>
            </a:r>
          </a:p>
          <a:p>
            <a:pPr marL="0" indent="0">
              <a:lnSpc>
                <a:spcPct val="80000"/>
              </a:lnSpc>
              <a:buNone/>
              <a:defRPr/>
            </a:pPr>
            <a:endParaRPr lang="en-GB" b="1" dirty="0"/>
          </a:p>
          <a:p>
            <a:pPr>
              <a:lnSpc>
                <a:spcPct val="80000"/>
              </a:lnSpc>
              <a:defRPr/>
            </a:pPr>
            <a:r>
              <a:rPr lang="en-GB" b="1" dirty="0">
                <a:solidFill>
                  <a:srgbClr val="7030A0"/>
                </a:solidFill>
              </a:rPr>
              <a:t>Article 8 b-</a:t>
            </a:r>
            <a:r>
              <a:rPr lang="en-GB" dirty="0">
                <a:solidFill>
                  <a:srgbClr val="7030A0"/>
                </a:solidFill>
              </a:rPr>
              <a:t>Awareness Raising ‘Fostering at all levels of the education system, including in all children from an early age, </a:t>
            </a:r>
            <a:r>
              <a:rPr lang="en-GB" b="1" dirty="0">
                <a:solidFill>
                  <a:srgbClr val="7030A0"/>
                </a:solidFill>
              </a:rPr>
              <a:t>an attitude of respect for the rights of persons with disabilities’</a:t>
            </a:r>
          </a:p>
          <a:p>
            <a:endParaRPr lang="en-GB" dirty="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8012112" y="6215062"/>
            <a:ext cx="1131888" cy="642938"/>
          </a:xfrm>
          <a:prstGeom prst="rect">
            <a:avLst/>
          </a:prstGeom>
          <a:noFill/>
          <a:ln w="9525">
            <a:noFill/>
            <a:miter lim="800000"/>
            <a:headEnd/>
            <a:tailEnd/>
          </a:ln>
        </p:spPr>
      </p:pic>
    </p:spTree>
    <p:extLst>
      <p:ext uri="{BB962C8B-B14F-4D97-AF65-F5344CB8AC3E}">
        <p14:creationId xmlns:p14="http://schemas.microsoft.com/office/powerpoint/2010/main" val="367852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Image result for UNCRPD and SDGs"/>
          <p:cNvPicPr>
            <a:picLocks noChangeAspect="1" noChangeArrowheads="1"/>
          </p:cNvPicPr>
          <p:nvPr/>
        </p:nvPicPr>
        <p:blipFill>
          <a:blip r:embed="rId2" cstate="print"/>
          <a:srcRect/>
          <a:stretch>
            <a:fillRect/>
          </a:stretch>
        </p:blipFill>
        <p:spPr bwMode="auto">
          <a:xfrm>
            <a:off x="0" y="116632"/>
            <a:ext cx="9144000" cy="6336704"/>
          </a:xfrm>
          <a:prstGeom prst="rect">
            <a:avLst/>
          </a:prstGeom>
          <a:noFill/>
        </p:spPr>
      </p:pic>
      <p:sp>
        <p:nvSpPr>
          <p:cNvPr id="5" name="TextBox 4"/>
          <p:cNvSpPr txBox="1"/>
          <p:nvPr/>
        </p:nvSpPr>
        <p:spPr>
          <a:xfrm>
            <a:off x="1043608" y="6309320"/>
            <a:ext cx="6552728" cy="369332"/>
          </a:xfrm>
          <a:prstGeom prst="rect">
            <a:avLst/>
          </a:prstGeom>
          <a:noFill/>
        </p:spPr>
        <p:txBody>
          <a:bodyPr wrap="square" rtlCol="0">
            <a:spAutoFit/>
          </a:bodyPr>
          <a:lstStyle/>
          <a:p>
            <a:r>
              <a:rPr lang="en-GB" b="1" dirty="0" smtClean="0"/>
              <a:t>LEAVE NO ONE BEHIND!!!</a:t>
            </a:r>
            <a:endParaRPr lang="en-GB" b="1" dirty="0"/>
          </a:p>
        </p:txBody>
      </p:sp>
      <p:pic>
        <p:nvPicPr>
          <p:cNvPr id="4" name="Picture 1" descr="X:\My Documents\My Pictures\RRDE Logo\rrlogo.gif"/>
          <p:cNvPicPr>
            <a:picLocks noChangeAspect="1" noChangeArrowheads="1"/>
          </p:cNvPicPr>
          <p:nvPr/>
        </p:nvPicPr>
        <p:blipFill>
          <a:blip r:embed="rId3" cstate="print"/>
          <a:srcRect/>
          <a:stretch>
            <a:fillRect/>
          </a:stretch>
        </p:blipFill>
        <p:spPr bwMode="auto">
          <a:xfrm>
            <a:off x="7668344" y="6019794"/>
            <a:ext cx="1475656" cy="8382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rgbClr val="FF0000"/>
                </a:solidFill>
              </a:rPr>
              <a:t>Statistics: Education and Children with Disabilities</a:t>
            </a:r>
            <a:endParaRPr lang="en-GB" b="1" dirty="0">
              <a:solidFill>
                <a:srgbClr val="FF0000"/>
              </a:solidFill>
            </a:endParaRPr>
          </a:p>
        </p:txBody>
      </p:sp>
      <p:sp>
        <p:nvSpPr>
          <p:cNvPr id="3" name="Content Placeholder 2"/>
          <p:cNvSpPr>
            <a:spLocks noGrp="1"/>
          </p:cNvSpPr>
          <p:nvPr>
            <p:ph idx="1"/>
          </p:nvPr>
        </p:nvSpPr>
        <p:spPr/>
        <p:txBody>
          <a:bodyPr>
            <a:normAutofit fontScale="70000" lnSpcReduction="20000"/>
          </a:bodyPr>
          <a:lstStyle/>
          <a:p>
            <a:r>
              <a:rPr lang="en-GB" dirty="0" smtClean="0"/>
              <a:t>Over </a:t>
            </a:r>
            <a:r>
              <a:rPr lang="en-GB" b="1" dirty="0" smtClean="0"/>
              <a:t>1 Billion or 15% </a:t>
            </a:r>
            <a:r>
              <a:rPr lang="en-GB" dirty="0" smtClean="0"/>
              <a:t>disabled people in the world, children with disabilities in the majority world will be </a:t>
            </a:r>
            <a:r>
              <a:rPr lang="en-GB" b="1" dirty="0" smtClean="0"/>
              <a:t>250-350 million</a:t>
            </a:r>
            <a:r>
              <a:rPr lang="en-GB" dirty="0" smtClean="0"/>
              <a:t>. Twice current estimates.</a:t>
            </a:r>
          </a:p>
          <a:p>
            <a:r>
              <a:rPr lang="en-GB" dirty="0" smtClean="0"/>
              <a:t>Plan International found </a:t>
            </a:r>
            <a:r>
              <a:rPr lang="en-GB" b="1" dirty="0" smtClean="0"/>
              <a:t>90% </a:t>
            </a:r>
            <a:r>
              <a:rPr lang="en-GB" dirty="0" smtClean="0"/>
              <a:t>CWD they support not in school</a:t>
            </a:r>
          </a:p>
          <a:p>
            <a:r>
              <a:rPr lang="en-GB" dirty="0" smtClean="0"/>
              <a:t>Despite success of </a:t>
            </a:r>
            <a:r>
              <a:rPr lang="en-GB" b="1" dirty="0" smtClean="0"/>
              <a:t>Education for All</a:t>
            </a:r>
            <a:r>
              <a:rPr lang="en-GB" dirty="0" smtClean="0"/>
              <a:t>,  with </a:t>
            </a:r>
            <a:r>
              <a:rPr lang="en-GB" b="1" dirty="0" smtClean="0"/>
              <a:t>95% </a:t>
            </a:r>
            <a:r>
              <a:rPr lang="en-GB" dirty="0" smtClean="0"/>
              <a:t>enrolled in primary, a larger proportion of </a:t>
            </a:r>
            <a:r>
              <a:rPr lang="en-GB" b="1" dirty="0" smtClean="0"/>
              <a:t>65m</a:t>
            </a:r>
            <a:r>
              <a:rPr lang="en-GB" dirty="0" smtClean="0"/>
              <a:t> not in school are children with disabilities-</a:t>
            </a:r>
            <a:r>
              <a:rPr lang="en-GB" b="1" dirty="0" smtClean="0"/>
              <a:t>50% +</a:t>
            </a:r>
          </a:p>
          <a:p>
            <a:r>
              <a:rPr lang="en-GB" b="1" dirty="0" smtClean="0"/>
              <a:t>Drop out </a:t>
            </a:r>
            <a:r>
              <a:rPr lang="en-GB" dirty="0" smtClean="0"/>
              <a:t> and failure to complete primary is higher. </a:t>
            </a:r>
            <a:r>
              <a:rPr lang="en-GB" b="1" dirty="0" smtClean="0"/>
              <a:t>Many millions more Children </a:t>
            </a:r>
            <a:r>
              <a:rPr lang="en-GB" b="1" dirty="0" err="1" smtClean="0"/>
              <a:t>anf</a:t>
            </a:r>
            <a:r>
              <a:rPr lang="en-GB" b="1" dirty="0" smtClean="0"/>
              <a:t> Young People with Disabilities</a:t>
            </a:r>
          </a:p>
          <a:p>
            <a:r>
              <a:rPr lang="en-GB" b="1" dirty="0" smtClean="0"/>
              <a:t>Lack</a:t>
            </a:r>
            <a:r>
              <a:rPr lang="en-GB" dirty="0" smtClean="0"/>
              <a:t> </a:t>
            </a:r>
            <a:r>
              <a:rPr lang="en-GB" b="1" dirty="0" smtClean="0"/>
              <a:t>of Transition </a:t>
            </a:r>
            <a:r>
              <a:rPr lang="en-GB" dirty="0" smtClean="0"/>
              <a:t>to secondary and higher education </a:t>
            </a:r>
            <a:r>
              <a:rPr lang="en-GB" dirty="0"/>
              <a:t>-</a:t>
            </a:r>
            <a:r>
              <a:rPr lang="en-GB" dirty="0" smtClean="0"/>
              <a:t> </a:t>
            </a:r>
            <a:r>
              <a:rPr lang="en-GB" b="1" dirty="0" smtClean="0"/>
              <a:t>much higher. Only 1-2% C&amp;YPWD</a:t>
            </a:r>
          </a:p>
          <a:p>
            <a:r>
              <a:rPr lang="en-GB" dirty="0" smtClean="0"/>
              <a:t>Many states only record 2-3% of children as disabled. Recent work through UN Statistics in selected countries puts it at </a:t>
            </a:r>
            <a:r>
              <a:rPr lang="en-GB" b="1" dirty="0" smtClean="0"/>
              <a:t>14%-20%.</a:t>
            </a:r>
          </a:p>
          <a:p>
            <a:r>
              <a:rPr lang="en-GB" b="1" dirty="0" smtClean="0"/>
              <a:t>Important work at all levels to monitor and disaggregate date UNICEF and Washington Group</a:t>
            </a:r>
            <a:endParaRPr lang="en-GB" b="1" dirty="0"/>
          </a:p>
        </p:txBody>
      </p:sp>
      <p:pic>
        <p:nvPicPr>
          <p:cNvPr id="4" name="Picture 1" descr="X:\My Documents\My Pictures\RRDE Logo\rrlogo.gif"/>
          <p:cNvPicPr>
            <a:picLocks noChangeAspect="1" noChangeArrowheads="1"/>
          </p:cNvPicPr>
          <p:nvPr/>
        </p:nvPicPr>
        <p:blipFill>
          <a:blip r:embed="rId3" cstate="print"/>
          <a:srcRect/>
          <a:stretch>
            <a:fillRect/>
          </a:stretch>
        </p:blipFill>
        <p:spPr bwMode="auto">
          <a:xfrm>
            <a:off x="7164288" y="5733256"/>
            <a:ext cx="1475656" cy="83820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864096"/>
          </a:xfrm>
        </p:spPr>
        <p:txBody>
          <a:bodyPr>
            <a:normAutofit fontScale="90000"/>
          </a:bodyPr>
          <a:lstStyle/>
          <a:p>
            <a:r>
              <a:rPr lang="en-GB" sz="2800" b="1" dirty="0" smtClean="0">
                <a:solidFill>
                  <a:srgbClr val="FF0000"/>
                </a:solidFill>
              </a:rPr>
              <a:t>Why are so few children with disabilities accessing and completing basic education? Finding from the UNICEF REAP Project 1.</a:t>
            </a:r>
            <a:endParaRPr lang="en-GB" sz="2800" b="1" dirty="0">
              <a:solidFill>
                <a:srgbClr val="FF0000"/>
              </a:solidFill>
            </a:endParaRPr>
          </a:p>
        </p:txBody>
      </p:sp>
      <p:sp>
        <p:nvSpPr>
          <p:cNvPr id="3" name="Content Placeholder 2"/>
          <p:cNvSpPr>
            <a:spLocks noGrp="1"/>
          </p:cNvSpPr>
          <p:nvPr>
            <p:ph idx="1"/>
          </p:nvPr>
        </p:nvSpPr>
        <p:spPr>
          <a:xfrm>
            <a:off x="323528" y="1052736"/>
            <a:ext cx="8363272" cy="5328592"/>
          </a:xfrm>
        </p:spPr>
        <p:txBody>
          <a:bodyPr>
            <a:noAutofit/>
          </a:bodyPr>
          <a:lstStyle/>
          <a:p>
            <a:r>
              <a:rPr lang="en-GB" sz="2800" b="1" dirty="0" smtClean="0">
                <a:solidFill>
                  <a:srgbClr val="7030A0"/>
                </a:solidFill>
              </a:rPr>
              <a:t>Generalised approaches of the inclusion of all excluded groups are not sufficient. Education for All and Millennium Development Goal 2 have talked of All, without the specifics of the training and accommodation of meeting different impairment needs. Must change now SDGs</a:t>
            </a:r>
          </a:p>
          <a:p>
            <a:r>
              <a:rPr lang="en-GB" sz="2800" b="1" dirty="0" smtClean="0">
                <a:solidFill>
                  <a:srgbClr val="C00000"/>
                </a:solidFill>
              </a:rPr>
              <a:t>Reactions to categorical medical model/deficit SEN approaches has led to its replacement with generalised inclusion principles. Still need to be specific to provide support and reasonable adjustments</a:t>
            </a:r>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8012112" y="6215062"/>
            <a:ext cx="1131888" cy="642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b="1" dirty="0" smtClean="0">
                <a:solidFill>
                  <a:srgbClr val="FF0000"/>
                </a:solidFill>
              </a:rPr>
              <a:t>Why are so few children with disabilities accessing and completing basic education? </a:t>
            </a:r>
            <a:r>
              <a:rPr lang="en-GB" sz="2400" b="1" dirty="0">
                <a:solidFill>
                  <a:srgbClr val="FF0000"/>
                </a:solidFill>
              </a:rPr>
              <a:t> </a:t>
            </a:r>
            <a:r>
              <a:rPr lang="en-GB" sz="2400" b="1" dirty="0" smtClean="0">
                <a:solidFill>
                  <a:srgbClr val="FF0000"/>
                </a:solidFill>
              </a:rPr>
              <a:t>2.</a:t>
            </a:r>
            <a:endParaRPr lang="en-GB" sz="2400" dirty="0"/>
          </a:p>
        </p:txBody>
      </p:sp>
      <p:sp>
        <p:nvSpPr>
          <p:cNvPr id="3" name="Content Placeholder 2"/>
          <p:cNvSpPr>
            <a:spLocks noGrp="1"/>
          </p:cNvSpPr>
          <p:nvPr>
            <p:ph idx="1"/>
          </p:nvPr>
        </p:nvSpPr>
        <p:spPr/>
        <p:txBody>
          <a:bodyPr>
            <a:normAutofit fontScale="92500" lnSpcReduction="20000"/>
          </a:bodyPr>
          <a:lstStyle/>
          <a:p>
            <a:r>
              <a:rPr lang="en-GB" b="1" dirty="0">
                <a:solidFill>
                  <a:schemeClr val="tx2">
                    <a:lumMod val="75000"/>
                  </a:schemeClr>
                </a:solidFill>
              </a:rPr>
              <a:t>This leaves  most teachers believing that the expertise for, and the inclusion of, children with disabilities, is someone else’s expertise and responsibility. </a:t>
            </a:r>
          </a:p>
          <a:p>
            <a:r>
              <a:rPr lang="en-GB" b="1" dirty="0">
                <a:solidFill>
                  <a:srgbClr val="C00000"/>
                </a:solidFill>
              </a:rPr>
              <a:t>What is needed is </a:t>
            </a:r>
            <a:r>
              <a:rPr lang="en-GB" b="1" i="1" u="sng" dirty="0">
                <a:solidFill>
                  <a:srgbClr val="002060"/>
                </a:solidFill>
              </a:rPr>
              <a:t>twin track approach</a:t>
            </a:r>
            <a:r>
              <a:rPr lang="en-GB" b="1" i="1" u="sng" dirty="0">
                <a:solidFill>
                  <a:srgbClr val="C00000"/>
                </a:solidFill>
              </a:rPr>
              <a:t>, </a:t>
            </a:r>
            <a:r>
              <a:rPr lang="en-GB" b="1" dirty="0">
                <a:solidFill>
                  <a:srgbClr val="C00000"/>
                </a:solidFill>
              </a:rPr>
              <a:t>with</a:t>
            </a:r>
            <a:r>
              <a:rPr lang="en-GB" b="1" i="1" dirty="0">
                <a:solidFill>
                  <a:srgbClr val="C00000"/>
                </a:solidFill>
              </a:rPr>
              <a:t> </a:t>
            </a:r>
            <a:r>
              <a:rPr lang="en-GB" b="1" dirty="0">
                <a:solidFill>
                  <a:srgbClr val="C00000"/>
                </a:solidFill>
              </a:rPr>
              <a:t>mandatory training, for all teachers on how to meet impairment specific needs, as well as, more general training on developing child friendly classrooms for all. Backed up by disability specialist local resource centres and teachers.</a:t>
            </a:r>
          </a:p>
          <a:p>
            <a:endParaRPr lang="en-GB" dirty="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8012112" y="6215062"/>
            <a:ext cx="1131888" cy="642938"/>
          </a:xfrm>
          <a:prstGeom prst="rect">
            <a:avLst/>
          </a:prstGeom>
          <a:noFill/>
          <a:ln w="9525">
            <a:noFill/>
            <a:miter lim="800000"/>
            <a:headEnd/>
            <a:tailEnd/>
          </a:ln>
        </p:spPr>
      </p:pic>
    </p:spTree>
    <p:extLst>
      <p:ext uri="{BB962C8B-B14F-4D97-AF65-F5344CB8AC3E}">
        <p14:creationId xmlns:p14="http://schemas.microsoft.com/office/powerpoint/2010/main" val="415985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3501008"/>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0" y="3861048"/>
            <a:ext cx="1907704"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u="sng" dirty="0" smtClean="0">
                <a:solidFill>
                  <a:srgbClr val="C00000"/>
                </a:solidFill>
              </a:rPr>
              <a:t>Track One</a:t>
            </a:r>
          </a:p>
          <a:p>
            <a:r>
              <a:rPr lang="en-GB" b="1" dirty="0" smtClean="0">
                <a:solidFill>
                  <a:srgbClr val="C00000"/>
                </a:solidFill>
              </a:rPr>
              <a:t>Education based on Principles of </a:t>
            </a:r>
          </a:p>
          <a:p>
            <a:r>
              <a:rPr lang="en-GB" b="1" dirty="0" smtClean="0">
                <a:solidFill>
                  <a:srgbClr val="C00000"/>
                </a:solidFill>
              </a:rPr>
              <a:t>Equality and Child</a:t>
            </a:r>
          </a:p>
          <a:p>
            <a:r>
              <a:rPr lang="en-GB" b="1" dirty="0" smtClean="0">
                <a:solidFill>
                  <a:srgbClr val="C00000"/>
                </a:solidFill>
              </a:rPr>
              <a:t>Empowerment.</a:t>
            </a:r>
            <a:endParaRPr lang="en-GB" b="1" dirty="0">
              <a:solidFill>
                <a:srgbClr val="C00000"/>
              </a:solidFill>
            </a:endParaRPr>
          </a:p>
        </p:txBody>
      </p:sp>
      <p:sp>
        <p:nvSpPr>
          <p:cNvPr id="8" name="TextBox 7"/>
          <p:cNvSpPr txBox="1"/>
          <p:nvPr/>
        </p:nvSpPr>
        <p:spPr>
          <a:xfrm>
            <a:off x="0" y="0"/>
            <a:ext cx="1763688"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u="sng" dirty="0" smtClean="0">
                <a:solidFill>
                  <a:srgbClr val="C00000"/>
                </a:solidFill>
              </a:rPr>
              <a:t>Track Two</a:t>
            </a:r>
          </a:p>
          <a:p>
            <a:r>
              <a:rPr lang="en-GB" b="1" dirty="0" smtClean="0">
                <a:solidFill>
                  <a:srgbClr val="C00000"/>
                </a:solidFill>
              </a:rPr>
              <a:t>Education accommodating </a:t>
            </a:r>
          </a:p>
          <a:p>
            <a:r>
              <a:rPr lang="en-GB" b="1" dirty="0" smtClean="0">
                <a:solidFill>
                  <a:srgbClr val="C00000"/>
                </a:solidFill>
              </a:rPr>
              <a:t>the different impairment specific needs of</a:t>
            </a:r>
          </a:p>
          <a:p>
            <a:r>
              <a:rPr lang="en-GB" b="1" dirty="0" smtClean="0">
                <a:solidFill>
                  <a:srgbClr val="C00000"/>
                </a:solidFill>
              </a:rPr>
              <a:t>children with disabilities.</a:t>
            </a:r>
            <a:endParaRPr lang="en-GB" b="1" dirty="0">
              <a:solidFill>
                <a:srgbClr val="C00000"/>
              </a:solidFill>
            </a:endParaRPr>
          </a:p>
        </p:txBody>
      </p:sp>
      <p:sp>
        <p:nvSpPr>
          <p:cNvPr id="24577" name="Rectangle 1"/>
          <p:cNvSpPr>
            <a:spLocks noChangeArrowheads="1"/>
          </p:cNvSpPr>
          <p:nvPr/>
        </p:nvSpPr>
        <p:spPr bwMode="auto">
          <a:xfrm>
            <a:off x="2035488" y="3629055"/>
            <a:ext cx="2232248" cy="70788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Equality and Valuing Difference</a:t>
            </a:r>
            <a:endParaRPr kumimoji="0" lang="en-GB"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24578" name="Rectangle 2"/>
          <p:cNvSpPr>
            <a:spLocks noChangeArrowheads="1"/>
          </p:cNvSpPr>
          <p:nvPr/>
        </p:nvSpPr>
        <p:spPr bwMode="auto">
          <a:xfrm>
            <a:off x="2267744" y="4437112"/>
            <a:ext cx="5872826" cy="40011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Differentiation &amp; Flexible Curriculum and Assessment</a:t>
            </a:r>
            <a:endParaRPr kumimoji="0" lang="en-GB"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24579" name="Rectangle 3"/>
          <p:cNvSpPr>
            <a:spLocks noChangeArrowheads="1"/>
          </p:cNvSpPr>
          <p:nvPr/>
        </p:nvSpPr>
        <p:spPr bwMode="auto">
          <a:xfrm>
            <a:off x="6300192" y="3629055"/>
            <a:ext cx="2736304" cy="707886"/>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Collaborative Learning </a:t>
            </a:r>
            <a:endParaRPr kumimoji="0" lang="en-GB"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Peer Support</a:t>
            </a:r>
            <a:endParaRPr kumimoji="0" lang="en-GB"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24580" name="Rectangle 4"/>
          <p:cNvSpPr>
            <a:spLocks noChangeArrowheads="1"/>
          </p:cNvSpPr>
          <p:nvPr/>
        </p:nvSpPr>
        <p:spPr bwMode="auto">
          <a:xfrm>
            <a:off x="2195736" y="5085183"/>
            <a:ext cx="2736304" cy="40011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Anti Bias Curriculum </a:t>
            </a:r>
            <a:endParaRPr kumimoji="0" lang="en-GB"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24581" name="Rectangle 5"/>
          <p:cNvSpPr>
            <a:spLocks noChangeArrowheads="1"/>
          </p:cNvSpPr>
          <p:nvPr/>
        </p:nvSpPr>
        <p:spPr bwMode="auto">
          <a:xfrm>
            <a:off x="5076056" y="4869160"/>
            <a:ext cx="3888432" cy="70788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Stimulating and Interesting </a:t>
            </a:r>
            <a:r>
              <a:rPr lang="en-GB" sz="2000" b="1" dirty="0" smtClean="0">
                <a:solidFill>
                  <a:schemeClr val="tx1"/>
                </a:solidFill>
                <a:latin typeface="Calibri" pitchFamily="34" charset="0"/>
                <a:ea typeface="Calibri" pitchFamily="34" charset="0"/>
                <a:cs typeface="Calibri" pitchFamily="34" charset="0"/>
              </a:rPr>
              <a:t>M</a:t>
            </a: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ulti-Sensory </a:t>
            </a:r>
            <a:r>
              <a:rPr lang="en-GB" sz="2000" b="1" dirty="0" smtClean="0">
                <a:solidFill>
                  <a:schemeClr val="tx1"/>
                </a:solidFill>
                <a:latin typeface="Calibri" pitchFamily="34" charset="0"/>
                <a:ea typeface="Calibri" pitchFamily="34" charset="0"/>
                <a:cs typeface="Calibri" pitchFamily="34" charset="0"/>
              </a:rPr>
              <a:t>L</a:t>
            </a: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earning </a:t>
            </a:r>
            <a:r>
              <a:rPr lang="en-GB" sz="2000" b="1" dirty="0" smtClean="0">
                <a:solidFill>
                  <a:schemeClr val="tx1"/>
                </a:solidFill>
                <a:latin typeface="Calibri" pitchFamily="34" charset="0"/>
                <a:ea typeface="Calibri" pitchFamily="34" charset="0"/>
                <a:cs typeface="Calibri" pitchFamily="34" charset="0"/>
              </a:rPr>
              <a:t>E</a:t>
            </a: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nvironment</a:t>
            </a:r>
            <a:endParaRPr kumimoji="0" lang="en-GB"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3"/>
          <p:cNvSpPr/>
          <p:nvPr/>
        </p:nvSpPr>
        <p:spPr>
          <a:xfrm>
            <a:off x="2051721" y="5661248"/>
            <a:ext cx="6326347"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sz="2000" b="1" dirty="0" smtClean="0"/>
              <a:t>Child Centred Pedagogy, Creative with Reflective Teachers</a:t>
            </a:r>
            <a:endParaRPr lang="en-GB" sz="2000" b="1" dirty="0"/>
          </a:p>
        </p:txBody>
      </p:sp>
      <p:sp>
        <p:nvSpPr>
          <p:cNvPr id="15" name="TextBox 14"/>
          <p:cNvSpPr txBox="1"/>
          <p:nvPr/>
        </p:nvSpPr>
        <p:spPr>
          <a:xfrm>
            <a:off x="0" y="6237312"/>
            <a:ext cx="9144000"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2000" b="1" dirty="0" smtClean="0"/>
              <a:t>Quality education requiring rigour and effort for each child to achieve their potential</a:t>
            </a:r>
            <a:endParaRPr lang="en-GB" sz="2000" b="1" dirty="0"/>
          </a:p>
        </p:txBody>
      </p:sp>
      <p:sp>
        <p:nvSpPr>
          <p:cNvPr id="16" name="TextBox 15"/>
          <p:cNvSpPr txBox="1"/>
          <p:nvPr/>
        </p:nvSpPr>
        <p:spPr>
          <a:xfrm>
            <a:off x="0" y="3429000"/>
            <a:ext cx="2123728" cy="400110"/>
          </a:xfrm>
          <a:prstGeom prst="rect">
            <a:avLst/>
          </a:prstGeom>
          <a:noFill/>
        </p:spPr>
        <p:txBody>
          <a:bodyPr wrap="square" rtlCol="0">
            <a:spAutoFit/>
          </a:bodyPr>
          <a:lstStyle/>
          <a:p>
            <a:r>
              <a:rPr lang="en-GB" sz="2000" b="1" dirty="0" smtClean="0">
                <a:solidFill>
                  <a:srgbClr val="C00000"/>
                </a:solidFill>
              </a:rPr>
              <a:t>Foundations</a:t>
            </a:r>
            <a:endParaRPr lang="en-GB" sz="2000" b="1" dirty="0">
              <a:solidFill>
                <a:srgbClr val="C00000"/>
              </a:solidFill>
            </a:endParaRPr>
          </a:p>
        </p:txBody>
      </p:sp>
      <p:sp>
        <p:nvSpPr>
          <p:cNvPr id="24582" name="Rectangle 6"/>
          <p:cNvSpPr>
            <a:spLocks noChangeArrowheads="1"/>
          </p:cNvSpPr>
          <p:nvPr/>
        </p:nvSpPr>
        <p:spPr bwMode="auto">
          <a:xfrm>
            <a:off x="1907704" y="8911"/>
            <a:ext cx="1872208" cy="2092881"/>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300" b="1" dirty="0" smtClean="0">
                <a:solidFill>
                  <a:srgbClr val="C00000"/>
                </a:solidFill>
                <a:latin typeface="Calibri" pitchFamily="34" charset="0"/>
                <a:ea typeface="Calibri" pitchFamily="34" charset="0"/>
                <a:cs typeface="Calibri" pitchFamily="34" charset="0"/>
              </a:rPr>
              <a:t>Blind And Visually Impaired </a:t>
            </a:r>
            <a:endParaRPr kumimoji="0" lang="en-GB" sz="1300" b="1" i="0" u="none" strike="noStrike" cap="none" normalizeH="0" baseline="0" dirty="0" smtClean="0">
              <a:ln>
                <a:noFill/>
              </a:ln>
              <a:solidFill>
                <a:srgbClr val="C00000"/>
              </a:solidFill>
              <a:effectLst/>
              <a:latin typeface="Calibri" pitchFamily="34" charset="0"/>
              <a:ea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GB" sz="1300" b="1" dirty="0" smtClean="0">
                <a:latin typeface="Calibri" pitchFamily="34" charset="0"/>
                <a:ea typeface="Calibri" pitchFamily="34" charset="0"/>
                <a:cs typeface="Calibri" pitchFamily="34" charset="0"/>
              </a:rPr>
              <a:t>Br</a:t>
            </a:r>
            <a:r>
              <a:rPr kumimoji="0" lang="en-GB" sz="13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aille, Tactile Maps</a:t>
            </a:r>
            <a:endParaRPr kumimoji="0" lang="en-GB" sz="13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Tapes and Text to Talk,</a:t>
            </a:r>
            <a:endParaRPr kumimoji="0" lang="en-GB" sz="13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Mobility Training,</a:t>
            </a:r>
            <a:endParaRPr kumimoji="0" lang="en-GB" sz="13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Large Print, Magnification,</a:t>
            </a:r>
            <a:endParaRPr kumimoji="0" lang="en-GB" sz="13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Orientation,</a:t>
            </a:r>
            <a:endParaRPr kumimoji="0" lang="en-GB" sz="13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Auditory Environment &amp;</a:t>
            </a:r>
            <a:endParaRPr kumimoji="0" lang="en-GB" sz="1300" b="1" i="0" u="none" strike="noStrike" cap="none" normalizeH="0" baseline="0" dirty="0" smtClean="0">
              <a:ln>
                <a:noFill/>
              </a:ln>
              <a:solidFill>
                <a:schemeClr val="tx1"/>
              </a:solidFill>
              <a:effectLst/>
              <a:latin typeface="Arial" pitchFamily="34" charset="0"/>
              <a:ea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ea typeface="Calibri" pitchFamily="34" charset="0"/>
                <a:cs typeface="Calibri" pitchFamily="34" charset="0"/>
              </a:rPr>
              <a:t>Talking instruments</a:t>
            </a:r>
            <a:r>
              <a:rPr kumimoji="0" lang="en-GB" sz="1300" b="1" i="0" u="none" strike="noStrike" cap="none" normalizeH="0" baseline="0" dirty="0" smtClean="0">
                <a:ln>
                  <a:noFill/>
                </a:ln>
                <a:solidFill>
                  <a:schemeClr val="tx1"/>
                </a:solidFill>
                <a:effectLst/>
                <a:cs typeface="Arial" pitchFamily="34" charset="0"/>
              </a:rPr>
              <a:t> </a:t>
            </a:r>
          </a:p>
        </p:txBody>
      </p:sp>
      <p:sp>
        <p:nvSpPr>
          <p:cNvPr id="24583" name="Rectangle 7"/>
          <p:cNvSpPr>
            <a:spLocks noChangeArrowheads="1"/>
          </p:cNvSpPr>
          <p:nvPr/>
        </p:nvSpPr>
        <p:spPr bwMode="auto">
          <a:xfrm>
            <a:off x="0" y="2390112"/>
            <a:ext cx="1728192" cy="89255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dirty="0" smtClean="0">
                <a:ln>
                  <a:noFill/>
                </a:ln>
                <a:solidFill>
                  <a:srgbClr val="C00000"/>
                </a:solidFill>
                <a:effectLst/>
                <a:ea typeface="Calibri" pitchFamily="34" charset="0"/>
                <a:cs typeface="Calibri" pitchFamily="34" charset="0"/>
              </a:rPr>
              <a:t>Deaf Blind </a:t>
            </a:r>
            <a:r>
              <a:rPr kumimoji="0" lang="en-GB" sz="1300" b="1" i="0" u="none" strike="noStrike" cap="none" normalizeH="0" baseline="0" dirty="0" smtClean="0">
                <a:ln>
                  <a:noFill/>
                </a:ln>
                <a:solidFill>
                  <a:schemeClr val="tx1"/>
                </a:solidFill>
                <a:effectLst/>
                <a:ea typeface="Calibri" pitchFamily="34" charset="0"/>
                <a:cs typeface="Calibri" pitchFamily="34" charset="0"/>
              </a:rPr>
              <a:t>Language,</a:t>
            </a:r>
            <a:endParaRPr kumimoji="0" lang="en-GB" sz="13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ea typeface="Calibri" pitchFamily="34" charset="0"/>
                <a:cs typeface="Calibri" pitchFamily="34" charset="0"/>
              </a:rPr>
              <a:t>Interpreters,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ea typeface="Calibri" pitchFamily="34" charset="0"/>
                <a:cs typeface="Calibri" pitchFamily="34" charset="0"/>
              </a:rPr>
              <a:t>Tactile Environment,</a:t>
            </a:r>
          </a:p>
          <a:p>
            <a:pPr marL="0" marR="0" lvl="0" indent="0" algn="l" defTabSz="914400" rtl="0" eaLnBrk="0" fontAlgn="base" latinLnBrk="0" hangingPunct="0">
              <a:lnSpc>
                <a:spcPct val="100000"/>
              </a:lnSpc>
              <a:spcBef>
                <a:spcPct val="0"/>
              </a:spcBef>
              <a:spcAft>
                <a:spcPct val="0"/>
              </a:spcAft>
              <a:buClrTx/>
              <a:buSzTx/>
              <a:buFontTx/>
              <a:buNone/>
              <a:tabLst/>
            </a:pPr>
            <a:r>
              <a:rPr lang="en-GB" sz="1300" b="1" dirty="0" smtClean="0">
                <a:cs typeface="Arial" pitchFamily="34" charset="0"/>
              </a:rPr>
              <a:t>Orientation</a:t>
            </a:r>
            <a:r>
              <a:rPr kumimoji="0" lang="en-GB" sz="1300" b="1" i="0" u="none" strike="noStrike" cap="none" normalizeH="0" baseline="0" dirty="0" smtClean="0">
                <a:ln>
                  <a:noFill/>
                </a:ln>
                <a:solidFill>
                  <a:schemeClr val="tx1"/>
                </a:solidFill>
                <a:effectLst/>
                <a:cs typeface="Arial" pitchFamily="34" charset="0"/>
              </a:rPr>
              <a:t> </a:t>
            </a:r>
          </a:p>
        </p:txBody>
      </p:sp>
      <p:sp>
        <p:nvSpPr>
          <p:cNvPr id="24584" name="Rectangle 8"/>
          <p:cNvSpPr>
            <a:spLocks noChangeArrowheads="1"/>
          </p:cNvSpPr>
          <p:nvPr/>
        </p:nvSpPr>
        <p:spPr bwMode="auto">
          <a:xfrm>
            <a:off x="3923928" y="-72970"/>
            <a:ext cx="1512168" cy="2092881"/>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300" b="1" dirty="0" smtClean="0">
                <a:solidFill>
                  <a:srgbClr val="C00000"/>
                </a:solidFill>
                <a:ea typeface="Calibri" pitchFamily="34" charset="0"/>
                <a:cs typeface="Calibri" pitchFamily="34" charset="0"/>
              </a:rPr>
              <a:t>Deaf &amp; Hearing Impaired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ea typeface="Calibri" pitchFamily="34" charset="0"/>
                <a:cs typeface="Calibri" pitchFamily="34" charset="0"/>
              </a:rPr>
              <a:t>Sign Language Taught &amp;</a:t>
            </a:r>
            <a:endParaRPr kumimoji="0" lang="en-GB" sz="13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ea typeface="Calibri" pitchFamily="34" charset="0"/>
                <a:cs typeface="Calibri" pitchFamily="34" charset="0"/>
              </a:rPr>
              <a:t>Interpretation,</a:t>
            </a:r>
            <a:endParaRPr kumimoji="0" lang="en-GB" sz="13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ea typeface="Calibri" pitchFamily="34" charset="0"/>
                <a:cs typeface="Calibri" pitchFamily="34" charset="0"/>
              </a:rPr>
              <a:t>Oral/Finger Spelling,</a:t>
            </a:r>
            <a:endParaRPr kumimoji="0" lang="en-GB" sz="13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ea typeface="Calibri" pitchFamily="34" charset="0"/>
                <a:cs typeface="Calibri" pitchFamily="34" charset="0"/>
              </a:rPr>
              <a:t>Hearing Aid Support,</a:t>
            </a:r>
            <a:r>
              <a:rPr kumimoji="0" lang="en-GB" sz="1300" b="1" i="0" u="none" strike="noStrike" cap="none" normalizeH="0" dirty="0" smtClean="0">
                <a:ln>
                  <a:noFill/>
                </a:ln>
                <a:solidFill>
                  <a:schemeClr val="tx1"/>
                </a:solidFill>
                <a:effectLst/>
                <a:ea typeface="Calibri" pitchFamily="34" charset="0"/>
                <a:cs typeface="Calibri" pitchFamily="34" charset="0"/>
              </a:rPr>
              <a:t> </a:t>
            </a:r>
            <a:r>
              <a:rPr kumimoji="0" lang="en-GB" sz="1300" b="1" i="0" u="none" strike="noStrike" cap="none" normalizeH="0" baseline="0" dirty="0" smtClean="0">
                <a:ln>
                  <a:noFill/>
                </a:ln>
                <a:solidFill>
                  <a:schemeClr val="tx1"/>
                </a:solidFill>
                <a:effectLst/>
                <a:ea typeface="Calibri" pitchFamily="34" charset="0"/>
                <a:cs typeface="Calibri" pitchFamily="34" charset="0"/>
              </a:rPr>
              <a:t>Visual Environments</a:t>
            </a:r>
            <a:r>
              <a:rPr kumimoji="0" lang="en-GB" sz="1300" b="1" i="0" u="none" strike="noStrike" cap="none" normalizeH="0" baseline="0" dirty="0" smtClean="0">
                <a:ln>
                  <a:noFill/>
                </a:ln>
                <a:solidFill>
                  <a:schemeClr val="tx1"/>
                </a:solidFill>
                <a:effectLst/>
                <a:cs typeface="Arial" pitchFamily="34" charset="0"/>
              </a:rPr>
              <a:t> </a:t>
            </a:r>
          </a:p>
        </p:txBody>
      </p:sp>
      <p:sp>
        <p:nvSpPr>
          <p:cNvPr id="24585" name="Rectangle 9"/>
          <p:cNvSpPr>
            <a:spLocks noChangeArrowheads="1"/>
          </p:cNvSpPr>
          <p:nvPr/>
        </p:nvSpPr>
        <p:spPr bwMode="auto">
          <a:xfrm>
            <a:off x="1835696" y="1978968"/>
            <a:ext cx="1872208" cy="1692771"/>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dirty="0" smtClean="0">
                <a:ln>
                  <a:noFill/>
                </a:ln>
                <a:solidFill>
                  <a:srgbClr val="C00000"/>
                </a:solidFill>
                <a:effectLst/>
                <a:ea typeface="Calibri" pitchFamily="34" charset="0"/>
                <a:cs typeface="Calibri" pitchFamily="34" charset="0"/>
              </a:rPr>
              <a:t>Physical Impairment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ea typeface="Calibri" pitchFamily="34" charset="0"/>
                <a:cs typeface="Calibri" pitchFamily="34" charset="0"/>
              </a:rPr>
              <a:t>Accessible Infra-structure.</a:t>
            </a:r>
            <a:endParaRPr kumimoji="0" lang="en-GB" sz="13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ea typeface="Calibri" pitchFamily="34" charset="0"/>
                <a:cs typeface="Calibri" pitchFamily="34" charset="0"/>
              </a:rPr>
              <a:t>Toilets, Furniture</a:t>
            </a:r>
            <a:endParaRPr kumimoji="0" lang="en-GB" sz="13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ea typeface="Calibri" pitchFamily="34" charset="0"/>
                <a:cs typeface="Calibri" pitchFamily="34" charset="0"/>
              </a:rPr>
              <a:t>Equipment, prosthesis,</a:t>
            </a:r>
            <a:endParaRPr kumimoji="0" lang="en-GB" sz="13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ea typeface="Calibri" pitchFamily="34" charset="0"/>
                <a:cs typeface="Calibri" pitchFamily="34" charset="0"/>
              </a:rPr>
              <a:t>Personal Assistance</a:t>
            </a:r>
            <a:endParaRPr kumimoji="0" lang="en-GB" sz="13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ea typeface="Calibri" pitchFamily="34" charset="0"/>
                <a:cs typeface="Calibri" pitchFamily="34" charset="0"/>
              </a:rPr>
              <a:t>Diet, Transport,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ea typeface="Calibri" pitchFamily="34" charset="0"/>
                <a:cs typeface="Calibri" pitchFamily="34" charset="0"/>
              </a:rPr>
              <a:t>Medication.</a:t>
            </a:r>
            <a:r>
              <a:rPr kumimoji="0" lang="en-GB" sz="1300" b="1" i="0" u="none" strike="noStrike" cap="none" normalizeH="0" baseline="0" dirty="0" smtClean="0">
                <a:ln>
                  <a:noFill/>
                </a:ln>
                <a:solidFill>
                  <a:schemeClr val="tx1"/>
                </a:solidFill>
                <a:effectLst/>
                <a:cs typeface="Arial" pitchFamily="34" charset="0"/>
              </a:rPr>
              <a:t> </a:t>
            </a:r>
          </a:p>
        </p:txBody>
      </p:sp>
      <p:sp>
        <p:nvSpPr>
          <p:cNvPr id="24586" name="Rectangle 10"/>
          <p:cNvSpPr>
            <a:spLocks noChangeArrowheads="1"/>
          </p:cNvSpPr>
          <p:nvPr/>
        </p:nvSpPr>
        <p:spPr bwMode="auto">
          <a:xfrm>
            <a:off x="3857212" y="2101792"/>
            <a:ext cx="1872208" cy="1384995"/>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b="1" dirty="0" smtClean="0">
                <a:solidFill>
                  <a:srgbClr val="C00000"/>
                </a:solidFill>
                <a:ea typeface="Calibri" pitchFamily="34" charset="0"/>
                <a:cs typeface="Calibri" pitchFamily="34" charset="0"/>
              </a:rPr>
              <a:t>Specific Learning Difficulty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Colour overlays &amp; background</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Easy Read</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Tapes and Text to Talk </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Spell- checker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Concrete objects</a:t>
            </a:r>
            <a:r>
              <a:rPr kumimoji="0" lang="en-GB" sz="1200" b="1" i="0" u="none" strike="noStrike" cap="none" normalizeH="0" baseline="0" dirty="0" smtClean="0">
                <a:ln>
                  <a:noFill/>
                </a:ln>
                <a:solidFill>
                  <a:schemeClr val="tx1"/>
                </a:solidFill>
                <a:effectLst/>
                <a:cs typeface="Arial" pitchFamily="34" charset="0"/>
              </a:rPr>
              <a:t> </a:t>
            </a:r>
          </a:p>
        </p:txBody>
      </p:sp>
      <p:sp>
        <p:nvSpPr>
          <p:cNvPr id="24587" name="Rectangle 11"/>
          <p:cNvSpPr>
            <a:spLocks noChangeArrowheads="1"/>
          </p:cNvSpPr>
          <p:nvPr/>
        </p:nvSpPr>
        <p:spPr bwMode="auto">
          <a:xfrm>
            <a:off x="5436096" y="23083"/>
            <a:ext cx="1547664" cy="1892826"/>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300" b="1" dirty="0" smtClean="0">
                <a:solidFill>
                  <a:srgbClr val="C00000"/>
                </a:solidFill>
                <a:latin typeface="Calibri" pitchFamily="34" charset="0"/>
                <a:ea typeface="Calibri" pitchFamily="34" charset="0"/>
                <a:cs typeface="Calibri" pitchFamily="34" charset="0"/>
              </a:rPr>
              <a:t>Speech &amp; Communication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Facilitated Communication,</a:t>
            </a:r>
            <a:endParaRPr kumimoji="0" lang="en-GB" sz="13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Augmented Communication,</a:t>
            </a:r>
            <a:endParaRPr kumimoji="0" lang="en-GB" sz="13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Switching,</a:t>
            </a:r>
            <a:endParaRPr kumimoji="0" lang="en-GB" sz="13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Talkers,</a:t>
            </a:r>
            <a:endParaRPr kumimoji="0" lang="en-GB" sz="1300" b="1" i="0" u="none" strike="noStrike" cap="none" normalizeH="0" baseline="0" dirty="0" smtClean="0">
              <a:ln>
                <a:noFill/>
              </a:ln>
              <a:solidFill>
                <a:schemeClr val="tx1"/>
              </a:solidFill>
              <a:effectLst/>
              <a:latin typeface="Arial" pitchFamily="34" charset="0"/>
              <a:ea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ea typeface="Calibri" pitchFamily="34" charset="0"/>
                <a:cs typeface="Calibri" pitchFamily="34" charset="0"/>
              </a:rPr>
              <a:t>Information Grids.</a:t>
            </a:r>
            <a:r>
              <a:rPr kumimoji="0" lang="en-GB" sz="1300" b="1" i="0" u="none" strike="noStrike" cap="none" normalizeH="0" baseline="0" dirty="0" smtClean="0">
                <a:ln>
                  <a:noFill/>
                </a:ln>
                <a:solidFill>
                  <a:schemeClr val="tx1"/>
                </a:solidFill>
                <a:effectLst/>
                <a:cs typeface="Arial" pitchFamily="34" charset="0"/>
              </a:rPr>
              <a:t> </a:t>
            </a:r>
          </a:p>
        </p:txBody>
      </p:sp>
      <p:sp>
        <p:nvSpPr>
          <p:cNvPr id="24588" name="Rectangle 12"/>
          <p:cNvSpPr>
            <a:spLocks noChangeArrowheads="1"/>
          </p:cNvSpPr>
          <p:nvPr/>
        </p:nvSpPr>
        <p:spPr bwMode="auto">
          <a:xfrm>
            <a:off x="5868144" y="2058671"/>
            <a:ext cx="1872208" cy="1384995"/>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b="1" dirty="0" smtClean="0">
                <a:solidFill>
                  <a:srgbClr val="C00000"/>
                </a:solidFill>
                <a:latin typeface="Calibri" pitchFamily="34" charset="0"/>
                <a:ea typeface="Calibri" pitchFamily="34" charset="0"/>
                <a:cs typeface="Calibri" pitchFamily="34" charset="0"/>
              </a:rPr>
              <a:t>General Cognitive Impairment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Pictograms</a:t>
            </a:r>
            <a:r>
              <a:rPr lang="en-GB" sz="1200" b="1" dirty="0" smtClean="0">
                <a:latin typeface="Arial" pitchFamily="34" charset="0"/>
                <a:cs typeface="Arial" pitchFamily="34" charset="0"/>
              </a:rPr>
              <a:t>, </a:t>
            </a: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Small Steps Curriculum, </a:t>
            </a:r>
            <a:r>
              <a:rPr lang="en-GB" sz="1200" b="1" dirty="0" smtClean="0">
                <a:latin typeface="Arial" pitchFamily="34" charset="0"/>
                <a:cs typeface="Arial" pitchFamily="34" charset="0"/>
              </a:rPr>
              <a:t> </a:t>
            </a: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Easy Read,</a:t>
            </a:r>
            <a:r>
              <a:rPr lang="en-GB" sz="1200" b="1" dirty="0" smtClean="0">
                <a:latin typeface="Arial" pitchFamily="34" charset="0"/>
                <a:cs typeface="Arial" pitchFamily="34" charset="0"/>
              </a:rPr>
              <a:t> </a:t>
            </a: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Scaffolding, </a:t>
            </a:r>
            <a:r>
              <a:rPr kumimoji="0" lang="en-GB" sz="1200" b="1"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Makaton</a:t>
            </a: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 Symbols, Info. Grids,</a:t>
            </a:r>
            <a:endParaRPr kumimoji="0" lang="en-GB" sz="1200" b="1" i="0" u="none" strike="noStrike" cap="none" normalizeH="0" baseline="0" dirty="0" smtClean="0">
              <a:ln>
                <a:noFill/>
              </a:ln>
              <a:solidFill>
                <a:schemeClr val="tx1"/>
              </a:solidFill>
              <a:effectLst/>
              <a:latin typeface="Arial" pitchFamily="34" charset="0"/>
              <a:ea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Concrete objects</a:t>
            </a:r>
            <a:r>
              <a:rPr kumimoji="0" lang="en-GB" sz="1200" b="1" i="0" u="none" strike="noStrike" cap="none" normalizeH="0" baseline="0" dirty="0" smtClean="0">
                <a:ln>
                  <a:noFill/>
                </a:ln>
                <a:solidFill>
                  <a:schemeClr val="tx1"/>
                </a:solidFill>
                <a:effectLst/>
                <a:cs typeface="Arial" pitchFamily="34" charset="0"/>
              </a:rPr>
              <a:t> </a:t>
            </a:r>
          </a:p>
        </p:txBody>
      </p:sp>
      <p:sp>
        <p:nvSpPr>
          <p:cNvPr id="28" name="Rectangle 13"/>
          <p:cNvSpPr>
            <a:spLocks noChangeArrowheads="1"/>
          </p:cNvSpPr>
          <p:nvPr/>
        </p:nvSpPr>
        <p:spPr bwMode="auto">
          <a:xfrm>
            <a:off x="6983760" y="184667"/>
            <a:ext cx="2160240" cy="175432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C00000"/>
                </a:solidFill>
                <a:effectLst/>
                <a:ea typeface="Calibri" pitchFamily="34" charset="0"/>
                <a:cs typeface="Calibri" pitchFamily="34" charset="0"/>
              </a:rPr>
              <a:t>Mental Health and Behaviour</a:t>
            </a:r>
            <a:r>
              <a:rPr kumimoji="0" lang="en-GB" sz="1200" b="1" i="0" u="none" strike="noStrike" cap="none" normalizeH="0" dirty="0" smtClean="0">
                <a:ln>
                  <a:noFill/>
                </a:ln>
                <a:solidFill>
                  <a:srgbClr val="C00000"/>
                </a:solidFill>
                <a:effectLst/>
                <a:ea typeface="Calibri" pitchFamily="34" charset="0"/>
                <a:cs typeface="Calibri" pitchFamily="34" charset="0"/>
              </a:rPr>
              <a:t> </a:t>
            </a:r>
            <a:endParaRPr kumimoji="0" lang="en-GB" sz="1200" b="1" i="0" u="none" strike="noStrike" cap="none" normalizeH="0" baseline="0" dirty="0" smtClean="0">
              <a:ln>
                <a:noFill/>
              </a:ln>
              <a:solidFill>
                <a:srgbClr val="C00000"/>
              </a:solidFill>
              <a:effectLst/>
              <a:ea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Counselling and</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Personal support,</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Differentiated</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Behaviour Policy,</a:t>
            </a:r>
            <a:r>
              <a:rPr lang="en-GB" sz="1200" b="1" dirty="0" smtClean="0">
                <a:solidFill>
                  <a:schemeClr val="tx1"/>
                </a:solidFill>
                <a:cs typeface="Arial" pitchFamily="34" charset="0"/>
              </a:rPr>
              <a:t> </a:t>
            </a:r>
            <a:r>
              <a:rPr kumimoji="0" lang="en-GB" sz="1200" b="1" i="0" u="none" strike="noStrike" cap="none" normalizeH="0" baseline="0" dirty="0" smtClean="0">
                <a:ln>
                  <a:noFill/>
                </a:ln>
                <a:solidFill>
                  <a:schemeClr val="tx1"/>
                </a:solidFill>
                <a:effectLst/>
                <a:ea typeface="Calibri" pitchFamily="34" charset="0"/>
                <a:cs typeface="Calibri" pitchFamily="34" charset="0"/>
              </a:rPr>
              <a:t>Empathy</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Quiet /chill out space,</a:t>
            </a:r>
          </a:p>
          <a:p>
            <a:pPr marL="0" marR="0" lvl="0" indent="0" algn="l" defTabSz="914400" rtl="0" eaLnBrk="0" fontAlgn="base" latinLnBrk="0" hangingPunct="0">
              <a:lnSpc>
                <a:spcPct val="100000"/>
              </a:lnSpc>
              <a:spcBef>
                <a:spcPct val="0"/>
              </a:spcBef>
              <a:spcAft>
                <a:spcPct val="0"/>
              </a:spcAft>
              <a:buClrTx/>
              <a:buSzTx/>
              <a:buFontTx/>
              <a:buNone/>
              <a:tabLst/>
            </a:pPr>
            <a:r>
              <a:rPr lang="en-GB" sz="1200" b="1" dirty="0" smtClean="0">
                <a:ea typeface="Calibri" pitchFamily="34" charset="0"/>
                <a:cs typeface="Calibri" pitchFamily="34" charset="0"/>
              </a:rPr>
              <a:t>Circle of Friends,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Differentiated</a:t>
            </a:r>
            <a:r>
              <a:rPr kumimoji="0" lang="en-GB" sz="1200" b="1" i="0" u="none" strike="noStrike" cap="none" normalizeH="0" dirty="0" smtClean="0">
                <a:ln>
                  <a:noFill/>
                </a:ln>
                <a:solidFill>
                  <a:schemeClr val="tx1"/>
                </a:solidFill>
                <a:effectLst/>
                <a:ea typeface="Calibri" pitchFamily="34" charset="0"/>
                <a:cs typeface="Calibri" pitchFamily="34" charset="0"/>
              </a:rPr>
              <a:t> Behaviour Policy, </a:t>
            </a:r>
            <a:r>
              <a:rPr lang="en-GB" sz="1200" b="1" dirty="0" smtClean="0">
                <a:ea typeface="Calibri" pitchFamily="34" charset="0"/>
                <a:cs typeface="Calibri" pitchFamily="34" charset="0"/>
              </a:rPr>
              <a:t>Structured Day.</a:t>
            </a:r>
            <a:endParaRPr kumimoji="0" lang="en-GB" sz="1200" b="1" i="0" u="none" strike="noStrike" cap="none" normalizeH="0" dirty="0" smtClean="0">
              <a:ln>
                <a:noFill/>
              </a:ln>
              <a:solidFill>
                <a:schemeClr val="tx1"/>
              </a:solidFill>
              <a:effectLst/>
              <a:ea typeface="Calibri" pitchFamily="34" charset="0"/>
              <a:cs typeface="Calibri" pitchFamily="34" charset="0"/>
            </a:endParaRPr>
          </a:p>
        </p:txBody>
      </p:sp>
      <p:sp>
        <p:nvSpPr>
          <p:cNvPr id="29" name="TextBox 28"/>
          <p:cNvSpPr txBox="1"/>
          <p:nvPr/>
        </p:nvSpPr>
        <p:spPr>
          <a:xfrm>
            <a:off x="4427984" y="3521333"/>
            <a:ext cx="1728192"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b="1" dirty="0" smtClean="0"/>
              <a:t>Identifying Barriers-Finding Solutions</a:t>
            </a:r>
            <a:endParaRPr lang="en-GB" b="1" dirty="0"/>
          </a:p>
        </p:txBody>
      </p:sp>
      <p:sp>
        <p:nvSpPr>
          <p:cNvPr id="30" name="TextBox 29"/>
          <p:cNvSpPr txBox="1"/>
          <p:nvPr/>
        </p:nvSpPr>
        <p:spPr>
          <a:xfrm>
            <a:off x="7919864" y="2060849"/>
            <a:ext cx="1224136"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dirty="0" smtClean="0"/>
              <a:t>Screening, identification and key adjustments for main impairments</a:t>
            </a:r>
            <a:endParaRPr lang="en-GB" sz="1400" b="1" dirty="0"/>
          </a:p>
        </p:txBody>
      </p:sp>
      <p:pic>
        <p:nvPicPr>
          <p:cNvPr id="23" name="Picture 1" descr="X:\My Documents\My Pictures\RRDE Logo\rrlogo.gif"/>
          <p:cNvPicPr>
            <a:picLocks noChangeAspect="1" noChangeArrowheads="1"/>
          </p:cNvPicPr>
          <p:nvPr/>
        </p:nvPicPr>
        <p:blipFill>
          <a:blip r:embed="rId2" cstate="print"/>
          <a:srcRect/>
          <a:stretch>
            <a:fillRect/>
          </a:stretch>
        </p:blipFill>
        <p:spPr bwMode="auto">
          <a:xfrm>
            <a:off x="298152" y="5415606"/>
            <a:ext cx="1131888" cy="642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7"/>
                                        </p:tgtEl>
                                        <p:attrNameLst>
                                          <p:attrName>style.visibility</p:attrName>
                                        </p:attrNameLst>
                                      </p:cBhvr>
                                      <p:to>
                                        <p:strVal val="visible"/>
                                      </p:to>
                                    </p:set>
                                    <p:anim calcmode="lin" valueType="num">
                                      <p:cBhvr additive="base">
                                        <p:cTn id="7" dur="500" fill="hold"/>
                                        <p:tgtEl>
                                          <p:spTgt spid="24577"/>
                                        </p:tgtEl>
                                        <p:attrNameLst>
                                          <p:attrName>ppt_x</p:attrName>
                                        </p:attrNameLst>
                                      </p:cBhvr>
                                      <p:tavLst>
                                        <p:tav tm="0">
                                          <p:val>
                                            <p:strVal val="#ppt_x"/>
                                          </p:val>
                                        </p:tav>
                                        <p:tav tm="100000">
                                          <p:val>
                                            <p:strVal val="#ppt_x"/>
                                          </p:val>
                                        </p:tav>
                                      </p:tavLst>
                                    </p:anim>
                                    <p:anim calcmode="lin" valueType="num">
                                      <p:cBhvr additive="base">
                                        <p:cTn id="8" dur="500" fill="hold"/>
                                        <p:tgtEl>
                                          <p:spTgt spid="2457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578"/>
                                        </p:tgtEl>
                                        <p:attrNameLst>
                                          <p:attrName>style.visibility</p:attrName>
                                        </p:attrNameLst>
                                      </p:cBhvr>
                                      <p:to>
                                        <p:strVal val="visible"/>
                                      </p:to>
                                    </p:set>
                                    <p:anim calcmode="lin" valueType="num">
                                      <p:cBhvr additive="base">
                                        <p:cTn id="19" dur="500" fill="hold"/>
                                        <p:tgtEl>
                                          <p:spTgt spid="24578"/>
                                        </p:tgtEl>
                                        <p:attrNameLst>
                                          <p:attrName>ppt_x</p:attrName>
                                        </p:attrNameLst>
                                      </p:cBhvr>
                                      <p:tavLst>
                                        <p:tav tm="0">
                                          <p:val>
                                            <p:strVal val="#ppt_x"/>
                                          </p:val>
                                        </p:tav>
                                        <p:tav tm="100000">
                                          <p:val>
                                            <p:strVal val="#ppt_x"/>
                                          </p:val>
                                        </p:tav>
                                      </p:tavLst>
                                    </p:anim>
                                    <p:anim calcmode="lin" valueType="num">
                                      <p:cBhvr additive="base">
                                        <p:cTn id="20"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579"/>
                                        </p:tgtEl>
                                        <p:attrNameLst>
                                          <p:attrName>style.visibility</p:attrName>
                                        </p:attrNameLst>
                                      </p:cBhvr>
                                      <p:to>
                                        <p:strVal val="visible"/>
                                      </p:to>
                                    </p:set>
                                    <p:anim calcmode="lin" valueType="num">
                                      <p:cBhvr additive="base">
                                        <p:cTn id="25" dur="500" fill="hold"/>
                                        <p:tgtEl>
                                          <p:spTgt spid="24579"/>
                                        </p:tgtEl>
                                        <p:attrNameLst>
                                          <p:attrName>ppt_x</p:attrName>
                                        </p:attrNameLst>
                                      </p:cBhvr>
                                      <p:tavLst>
                                        <p:tav tm="0">
                                          <p:val>
                                            <p:strVal val="#ppt_x"/>
                                          </p:val>
                                        </p:tav>
                                        <p:tav tm="100000">
                                          <p:val>
                                            <p:strVal val="#ppt_x"/>
                                          </p:val>
                                        </p:tav>
                                      </p:tavLst>
                                    </p:anim>
                                    <p:anim calcmode="lin" valueType="num">
                                      <p:cBhvr additive="base">
                                        <p:cTn id="26" dur="500" fill="hold"/>
                                        <p:tgtEl>
                                          <p:spTgt spid="2457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580"/>
                                        </p:tgtEl>
                                        <p:attrNameLst>
                                          <p:attrName>style.visibility</p:attrName>
                                        </p:attrNameLst>
                                      </p:cBhvr>
                                      <p:to>
                                        <p:strVal val="visible"/>
                                      </p:to>
                                    </p:set>
                                    <p:anim calcmode="lin" valueType="num">
                                      <p:cBhvr additive="base">
                                        <p:cTn id="31" dur="500" fill="hold"/>
                                        <p:tgtEl>
                                          <p:spTgt spid="24580"/>
                                        </p:tgtEl>
                                        <p:attrNameLst>
                                          <p:attrName>ppt_x</p:attrName>
                                        </p:attrNameLst>
                                      </p:cBhvr>
                                      <p:tavLst>
                                        <p:tav tm="0">
                                          <p:val>
                                            <p:strVal val="#ppt_x"/>
                                          </p:val>
                                        </p:tav>
                                        <p:tav tm="100000">
                                          <p:val>
                                            <p:strVal val="#ppt_x"/>
                                          </p:val>
                                        </p:tav>
                                      </p:tavLst>
                                    </p:anim>
                                    <p:anim calcmode="lin" valueType="num">
                                      <p:cBhvr additive="base">
                                        <p:cTn id="32"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581"/>
                                        </p:tgtEl>
                                        <p:attrNameLst>
                                          <p:attrName>style.visibility</p:attrName>
                                        </p:attrNameLst>
                                      </p:cBhvr>
                                      <p:to>
                                        <p:strVal val="visible"/>
                                      </p:to>
                                    </p:set>
                                    <p:anim calcmode="lin" valueType="num">
                                      <p:cBhvr additive="base">
                                        <p:cTn id="37" dur="500" fill="hold"/>
                                        <p:tgtEl>
                                          <p:spTgt spid="24581"/>
                                        </p:tgtEl>
                                        <p:attrNameLst>
                                          <p:attrName>ppt_x</p:attrName>
                                        </p:attrNameLst>
                                      </p:cBhvr>
                                      <p:tavLst>
                                        <p:tav tm="0">
                                          <p:val>
                                            <p:strVal val="#ppt_x"/>
                                          </p:val>
                                        </p:tav>
                                        <p:tav tm="100000">
                                          <p:val>
                                            <p:strVal val="#ppt_x"/>
                                          </p:val>
                                        </p:tav>
                                      </p:tavLst>
                                    </p:anim>
                                    <p:anim calcmode="lin" valueType="num">
                                      <p:cBhvr additive="base">
                                        <p:cTn id="38" dur="500" fill="hold"/>
                                        <p:tgtEl>
                                          <p:spTgt spid="2458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4582"/>
                                        </p:tgtEl>
                                        <p:attrNameLst>
                                          <p:attrName>style.visibility</p:attrName>
                                        </p:attrNameLst>
                                      </p:cBhvr>
                                      <p:to>
                                        <p:strVal val="visible"/>
                                      </p:to>
                                    </p:set>
                                    <p:animEffect transition="in" filter="checkerboard(across)">
                                      <p:cBhvr>
                                        <p:cTn id="55" dur="500"/>
                                        <p:tgtEl>
                                          <p:spTgt spid="24582"/>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24583"/>
                                        </p:tgtEl>
                                        <p:attrNameLst>
                                          <p:attrName>style.visibility</p:attrName>
                                        </p:attrNameLst>
                                      </p:cBhvr>
                                      <p:to>
                                        <p:strVal val="visible"/>
                                      </p:to>
                                    </p:set>
                                    <p:animEffect transition="in" filter="checkerboard(across)">
                                      <p:cBhvr>
                                        <p:cTn id="60" dur="500"/>
                                        <p:tgtEl>
                                          <p:spTgt spid="24583"/>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24584"/>
                                        </p:tgtEl>
                                        <p:attrNameLst>
                                          <p:attrName>style.visibility</p:attrName>
                                        </p:attrNameLst>
                                      </p:cBhvr>
                                      <p:to>
                                        <p:strVal val="visible"/>
                                      </p:to>
                                    </p:set>
                                    <p:animEffect transition="in" filter="checkerboard(across)">
                                      <p:cBhvr>
                                        <p:cTn id="65" dur="500"/>
                                        <p:tgtEl>
                                          <p:spTgt spid="24584"/>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24585"/>
                                        </p:tgtEl>
                                        <p:attrNameLst>
                                          <p:attrName>style.visibility</p:attrName>
                                        </p:attrNameLst>
                                      </p:cBhvr>
                                      <p:to>
                                        <p:strVal val="visible"/>
                                      </p:to>
                                    </p:set>
                                    <p:animEffect transition="in" filter="checkerboard(across)">
                                      <p:cBhvr>
                                        <p:cTn id="70" dur="500"/>
                                        <p:tgtEl>
                                          <p:spTgt spid="24585"/>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24586"/>
                                        </p:tgtEl>
                                        <p:attrNameLst>
                                          <p:attrName>style.visibility</p:attrName>
                                        </p:attrNameLst>
                                      </p:cBhvr>
                                      <p:to>
                                        <p:strVal val="visible"/>
                                      </p:to>
                                    </p:set>
                                    <p:animEffect transition="in" filter="checkerboard(across)">
                                      <p:cBhvr>
                                        <p:cTn id="75" dur="500"/>
                                        <p:tgtEl>
                                          <p:spTgt spid="24586"/>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24587"/>
                                        </p:tgtEl>
                                        <p:attrNameLst>
                                          <p:attrName>style.visibility</p:attrName>
                                        </p:attrNameLst>
                                      </p:cBhvr>
                                      <p:to>
                                        <p:strVal val="visible"/>
                                      </p:to>
                                    </p:set>
                                    <p:animEffect transition="in" filter="checkerboard(across)">
                                      <p:cBhvr>
                                        <p:cTn id="80" dur="500"/>
                                        <p:tgtEl>
                                          <p:spTgt spid="24587"/>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4588"/>
                                        </p:tgtEl>
                                        <p:attrNameLst>
                                          <p:attrName>style.visibility</p:attrName>
                                        </p:attrNameLst>
                                      </p:cBhvr>
                                      <p:to>
                                        <p:strVal val="visible"/>
                                      </p:to>
                                    </p:set>
                                    <p:animEffect transition="in" filter="checkerboard(across)">
                                      <p:cBhvr>
                                        <p:cTn id="85" dur="500"/>
                                        <p:tgtEl>
                                          <p:spTgt spid="24588"/>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grpId="0" nodeType="click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checkerboard(across)">
                                      <p:cBhvr>
                                        <p:cTn id="90" dur="500"/>
                                        <p:tgtEl>
                                          <p:spTgt spid="28"/>
                                        </p:tgtEl>
                                      </p:cBhvr>
                                    </p:animEffect>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checkerboard(across)">
                                      <p:cBhvr>
                                        <p:cTn id="9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 grpId="0" animBg="1"/>
      <p:bldP spid="24578" grpId="0" animBg="1"/>
      <p:bldP spid="24579" grpId="0" animBg="1"/>
      <p:bldP spid="24580" grpId="0" animBg="1"/>
      <p:bldP spid="24581" grpId="0" animBg="1"/>
      <p:bldP spid="14" grpId="0" animBg="1"/>
      <p:bldP spid="15" grpId="0" animBg="1"/>
      <p:bldP spid="24582" grpId="0" animBg="1"/>
      <p:bldP spid="24583" grpId="0" animBg="1"/>
      <p:bldP spid="24584" grpId="0" animBg="1"/>
      <p:bldP spid="24585" grpId="0" animBg="1"/>
      <p:bldP spid="24586" grpId="0" animBg="1"/>
      <p:bldP spid="24587" grpId="0" animBg="1"/>
      <p:bldP spid="24588" grpId="0" animBg="1"/>
      <p:bldP spid="28" grpId="0" animBg="1"/>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9024" y="2"/>
            <a:ext cx="8784976" cy="830997"/>
          </a:xfrm>
          <a:prstGeom prst="rect">
            <a:avLst/>
          </a:prstGeom>
          <a:noFill/>
        </p:spPr>
        <p:txBody>
          <a:bodyPr wrap="square" rtlCol="0">
            <a:spAutoFit/>
          </a:bodyPr>
          <a:lstStyle/>
          <a:p>
            <a:r>
              <a:rPr lang="en-GB" sz="2400" b="1" dirty="0" smtClean="0">
                <a:solidFill>
                  <a:srgbClr val="FF0000"/>
                </a:solidFill>
              </a:rPr>
              <a:t>Training routes and options for teachers’ professional development for inclusion of children with disabilities.</a:t>
            </a:r>
            <a:endParaRPr lang="en-GB" sz="2400" b="1" dirty="0">
              <a:solidFill>
                <a:srgbClr val="FF0000"/>
              </a:solidFill>
            </a:endParaRPr>
          </a:p>
        </p:txBody>
      </p:sp>
      <p:sp>
        <p:nvSpPr>
          <p:cNvPr id="6" name="TextBox 5"/>
          <p:cNvSpPr txBox="1"/>
          <p:nvPr/>
        </p:nvSpPr>
        <p:spPr>
          <a:xfrm>
            <a:off x="251520" y="1124744"/>
            <a:ext cx="2160240" cy="563231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u="sng" dirty="0" smtClean="0"/>
              <a:t>Initial or Pre-Service-twin track</a:t>
            </a:r>
          </a:p>
          <a:p>
            <a:r>
              <a:rPr lang="en-GB" b="1" u="sng" dirty="0" smtClean="0">
                <a:solidFill>
                  <a:srgbClr val="0070C0"/>
                </a:solidFill>
              </a:rPr>
              <a:t>College based-2 or 3 years.</a:t>
            </a:r>
          </a:p>
          <a:p>
            <a:pPr>
              <a:buFont typeface="Arial" pitchFamily="34" charset="0"/>
              <a:buChar char="•"/>
            </a:pPr>
            <a:r>
              <a:rPr lang="en-GB" b="1" dirty="0" smtClean="0"/>
              <a:t>Lecturers need knowledge ,skills and understanding including children with disabilities</a:t>
            </a:r>
          </a:p>
          <a:p>
            <a:pPr>
              <a:buFont typeface="Arial" pitchFamily="34" charset="0"/>
              <a:buChar char="•"/>
            </a:pPr>
            <a:r>
              <a:rPr lang="en-GB" b="1" dirty="0" smtClean="0">
                <a:solidFill>
                  <a:srgbClr val="FF0000"/>
                </a:solidFill>
              </a:rPr>
              <a:t>Students need practicum in schools with good practice</a:t>
            </a:r>
          </a:p>
          <a:p>
            <a:r>
              <a:rPr lang="en-GB" b="1" u="sng" dirty="0" smtClean="0">
                <a:solidFill>
                  <a:srgbClr val="0070C0"/>
                </a:solidFill>
              </a:rPr>
              <a:t>School based</a:t>
            </a:r>
          </a:p>
          <a:p>
            <a:r>
              <a:rPr lang="en-GB" b="1" dirty="0" smtClean="0"/>
              <a:t>Need school based mentors</a:t>
            </a:r>
          </a:p>
          <a:p>
            <a:r>
              <a:rPr lang="en-GB" b="1" dirty="0" smtClean="0">
                <a:solidFill>
                  <a:srgbClr val="FF0000"/>
                </a:solidFill>
              </a:rPr>
              <a:t>Distance learning using ICT,TV,DVD, </a:t>
            </a:r>
          </a:p>
          <a:p>
            <a:r>
              <a:rPr lang="en-GB" b="1" dirty="0" smtClean="0">
                <a:solidFill>
                  <a:srgbClr val="FF0000"/>
                </a:solidFill>
              </a:rPr>
              <a:t>Study leave and taught courses</a:t>
            </a:r>
          </a:p>
          <a:p>
            <a:endParaRPr lang="en-GB" dirty="0"/>
          </a:p>
        </p:txBody>
      </p:sp>
      <p:sp>
        <p:nvSpPr>
          <p:cNvPr id="8" name="TextBox 7"/>
          <p:cNvSpPr txBox="1"/>
          <p:nvPr/>
        </p:nvSpPr>
        <p:spPr>
          <a:xfrm>
            <a:off x="2699792" y="948691"/>
            <a:ext cx="3312368"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b="1" u="sng" dirty="0" smtClean="0"/>
              <a:t>In-service /Continuing Professional Development- twin track.</a:t>
            </a:r>
            <a:endParaRPr lang="en-GB" b="1" dirty="0" smtClean="0"/>
          </a:p>
          <a:p>
            <a:r>
              <a:rPr lang="en-GB" b="1" dirty="0" smtClean="0">
                <a:solidFill>
                  <a:srgbClr val="FF0000"/>
                </a:solidFill>
              </a:rPr>
              <a:t>Whole school staff training all teaching staff</a:t>
            </a:r>
            <a:endParaRPr lang="en-GB" b="1" dirty="0" smtClean="0"/>
          </a:p>
          <a:p>
            <a:r>
              <a:rPr lang="en-GB" b="1" dirty="0" smtClean="0">
                <a:solidFill>
                  <a:srgbClr val="0070C0"/>
                </a:solidFill>
              </a:rPr>
              <a:t>Withdrawal for selected teachers to cascade to colleagues</a:t>
            </a:r>
            <a:endParaRPr lang="en-GB" b="1" dirty="0" smtClean="0"/>
          </a:p>
          <a:p>
            <a:r>
              <a:rPr lang="en-GB" b="1" dirty="0" smtClean="0">
                <a:solidFill>
                  <a:srgbClr val="FF0000"/>
                </a:solidFill>
              </a:rPr>
              <a:t>Individual teachers undertake further award bearing study leading to Diploma, </a:t>
            </a:r>
            <a:r>
              <a:rPr lang="en-GB" b="1" dirty="0" err="1" smtClean="0">
                <a:solidFill>
                  <a:srgbClr val="FF0000"/>
                </a:solidFill>
              </a:rPr>
              <a:t>B.Ed</a:t>
            </a:r>
            <a:r>
              <a:rPr lang="en-GB" b="1" dirty="0" smtClean="0">
                <a:solidFill>
                  <a:srgbClr val="FF0000"/>
                </a:solidFill>
              </a:rPr>
              <a:t> or Masters in Inclusive Education</a:t>
            </a:r>
            <a:endParaRPr lang="en-GB" b="1" dirty="0" smtClean="0"/>
          </a:p>
          <a:p>
            <a:r>
              <a:rPr lang="en-GB" b="1" dirty="0" smtClean="0">
                <a:solidFill>
                  <a:srgbClr val="0070C0"/>
                </a:solidFill>
              </a:rPr>
              <a:t>School based/district training with external tutor leading to additional qualification.</a:t>
            </a:r>
            <a:endParaRPr lang="en-GB" b="1" dirty="0" smtClean="0"/>
          </a:p>
          <a:p>
            <a:r>
              <a:rPr lang="en-GB" b="1" dirty="0" smtClean="0">
                <a:solidFill>
                  <a:srgbClr val="7030A0"/>
                </a:solidFill>
              </a:rPr>
              <a:t>All need monitoring and follow up on implementation.</a:t>
            </a:r>
            <a:endParaRPr lang="en-GB" b="1" dirty="0">
              <a:solidFill>
                <a:srgbClr val="7030A0"/>
              </a:solidFill>
            </a:endParaRPr>
          </a:p>
        </p:txBody>
      </p:sp>
      <p:sp>
        <p:nvSpPr>
          <p:cNvPr id="9" name="TextBox 8"/>
          <p:cNvSpPr txBox="1"/>
          <p:nvPr/>
        </p:nvSpPr>
        <p:spPr>
          <a:xfrm>
            <a:off x="6084168" y="948691"/>
            <a:ext cx="2880320" cy="480131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u="sng" dirty="0" smtClean="0"/>
              <a:t>Leadership Training for Inclusion</a:t>
            </a:r>
            <a:endParaRPr lang="en-GB" b="1" dirty="0" smtClean="0"/>
          </a:p>
          <a:p>
            <a:r>
              <a:rPr lang="en-GB" b="1" dirty="0" smtClean="0">
                <a:solidFill>
                  <a:srgbClr val="FF0000"/>
                </a:solidFill>
              </a:rPr>
              <a:t>Principals/headteachers and local administrators need to have training on both tracks</a:t>
            </a:r>
            <a:endParaRPr lang="en-GB" b="1" dirty="0" smtClean="0"/>
          </a:p>
          <a:p>
            <a:r>
              <a:rPr lang="en-GB" b="1" dirty="0" smtClean="0">
                <a:solidFill>
                  <a:srgbClr val="0070C0"/>
                </a:solidFill>
              </a:rPr>
              <a:t>Training on best ways of managing and delivering training of colleagues</a:t>
            </a:r>
            <a:r>
              <a:rPr lang="en-GB" b="1" dirty="0" smtClean="0"/>
              <a:t>.</a:t>
            </a:r>
          </a:p>
          <a:p>
            <a:r>
              <a:rPr lang="en-GB" b="1" dirty="0" smtClean="0">
                <a:solidFill>
                  <a:srgbClr val="FF0000"/>
                </a:solidFill>
              </a:rPr>
              <a:t>Resource teachers trained in both tracks with specialism in one or more impairment specific area. </a:t>
            </a:r>
          </a:p>
          <a:p>
            <a:r>
              <a:rPr lang="en-GB" b="1" dirty="0" smtClean="0">
                <a:solidFill>
                  <a:srgbClr val="0070C0"/>
                </a:solidFill>
              </a:rPr>
              <a:t>To work across a district from a local resource centre providing on going mentoring, support and monitoring</a:t>
            </a:r>
            <a:endParaRPr lang="en-GB" b="1" dirty="0">
              <a:solidFill>
                <a:srgbClr val="0070C0"/>
              </a:solidFill>
            </a:endParaRPr>
          </a:p>
        </p:txBody>
      </p:sp>
      <p:sp>
        <p:nvSpPr>
          <p:cNvPr id="10" name="TextBox 9"/>
          <p:cNvSpPr txBox="1"/>
          <p:nvPr/>
        </p:nvSpPr>
        <p:spPr>
          <a:xfrm>
            <a:off x="2843808" y="5877273"/>
            <a:ext cx="6192688"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dirty="0" smtClean="0"/>
              <a:t>Teachers need decent salaries and conditions, incentives to complete additional training for inclusion and for deployment to hard to reach areas. Quality needs monitoring.</a:t>
            </a:r>
            <a:endParaRPr lang="en-GB" b="1" dirty="0"/>
          </a:p>
        </p:txBody>
      </p:sp>
      <p:pic>
        <p:nvPicPr>
          <p:cNvPr id="7" name="Picture 1" descr="X:\My Documents\My Pictures\RRDE Logo\rrlogo.gif"/>
          <p:cNvPicPr>
            <a:picLocks noChangeAspect="1" noChangeArrowheads="1"/>
          </p:cNvPicPr>
          <p:nvPr/>
        </p:nvPicPr>
        <p:blipFill>
          <a:blip r:embed="rId2" cstate="print"/>
          <a:srcRect/>
          <a:stretch>
            <a:fillRect/>
          </a:stretch>
        </p:blipFill>
        <p:spPr bwMode="auto">
          <a:xfrm>
            <a:off x="7884368" y="404664"/>
            <a:ext cx="874713" cy="514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20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20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20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20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20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fade">
                                      <p:cBhvr>
                                        <p:cTn id="47" dur="20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bg/>
                                          </p:spTgt>
                                        </p:tgtEl>
                                        <p:attrNameLst>
                                          <p:attrName>style.visibility</p:attrName>
                                        </p:attrNameLst>
                                      </p:cBhvr>
                                      <p:to>
                                        <p:strVal val="visible"/>
                                      </p:to>
                                    </p:set>
                                    <p:animEffect transition="in" filter="fade">
                                      <p:cBhvr>
                                        <p:cTn id="52" dur="2000"/>
                                        <p:tgtEl>
                                          <p:spTgt spid="8">
                                            <p:bg/>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Effect transition="in" filter="fade">
                                      <p:cBhvr>
                                        <p:cTn id="57" dur="2000"/>
                                        <p:tgtEl>
                                          <p:spTgt spid="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xEl>
                                              <p:pRg st="1" end="1"/>
                                            </p:txEl>
                                          </p:spTgt>
                                        </p:tgtEl>
                                        <p:attrNameLst>
                                          <p:attrName>style.visibility</p:attrName>
                                        </p:attrNameLst>
                                      </p:cBhvr>
                                      <p:to>
                                        <p:strVal val="visible"/>
                                      </p:to>
                                    </p:set>
                                    <p:animEffect transition="in" filter="fade">
                                      <p:cBhvr>
                                        <p:cTn id="62" dur="2000"/>
                                        <p:tgtEl>
                                          <p:spTgt spid="8">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Effect transition="in" filter="fade">
                                      <p:cBhvr>
                                        <p:cTn id="67" dur="2000"/>
                                        <p:tgtEl>
                                          <p:spTgt spid="8">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xEl>
                                              <p:pRg st="3" end="3"/>
                                            </p:txEl>
                                          </p:spTgt>
                                        </p:tgtEl>
                                        <p:attrNameLst>
                                          <p:attrName>style.visibility</p:attrName>
                                        </p:attrNameLst>
                                      </p:cBhvr>
                                      <p:to>
                                        <p:strVal val="visible"/>
                                      </p:to>
                                    </p:set>
                                    <p:animEffect transition="in" filter="fade">
                                      <p:cBhvr>
                                        <p:cTn id="72" dur="2000"/>
                                        <p:tgtEl>
                                          <p:spTgt spid="8">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
                                            <p:txEl>
                                              <p:pRg st="4" end="4"/>
                                            </p:txEl>
                                          </p:spTgt>
                                        </p:tgtEl>
                                        <p:attrNameLst>
                                          <p:attrName>style.visibility</p:attrName>
                                        </p:attrNameLst>
                                      </p:cBhvr>
                                      <p:to>
                                        <p:strVal val="visible"/>
                                      </p:to>
                                    </p:set>
                                    <p:animEffect transition="in" filter="fade">
                                      <p:cBhvr>
                                        <p:cTn id="77" dur="2000"/>
                                        <p:tgtEl>
                                          <p:spTgt spid="8">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
                                            <p:txEl>
                                              <p:pRg st="5" end="5"/>
                                            </p:txEl>
                                          </p:spTgt>
                                        </p:tgtEl>
                                        <p:attrNameLst>
                                          <p:attrName>style.visibility</p:attrName>
                                        </p:attrNameLst>
                                      </p:cBhvr>
                                      <p:to>
                                        <p:strVal val="visible"/>
                                      </p:to>
                                    </p:set>
                                    <p:animEffect transition="in" filter="fade">
                                      <p:cBhvr>
                                        <p:cTn id="82" dur="2000"/>
                                        <p:tgtEl>
                                          <p:spTgt spid="8">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9">
                                            <p:bg/>
                                          </p:spTgt>
                                        </p:tgtEl>
                                        <p:attrNameLst>
                                          <p:attrName>style.visibility</p:attrName>
                                        </p:attrNameLst>
                                      </p:cBhvr>
                                      <p:to>
                                        <p:strVal val="visible"/>
                                      </p:to>
                                    </p:set>
                                    <p:animEffect transition="in" filter="fade">
                                      <p:cBhvr>
                                        <p:cTn id="87" dur="2000"/>
                                        <p:tgtEl>
                                          <p:spTgt spid="9">
                                            <p:bg/>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9">
                                            <p:txEl>
                                              <p:pRg st="0" end="0"/>
                                            </p:txEl>
                                          </p:spTgt>
                                        </p:tgtEl>
                                        <p:attrNameLst>
                                          <p:attrName>style.visibility</p:attrName>
                                        </p:attrNameLst>
                                      </p:cBhvr>
                                      <p:to>
                                        <p:strVal val="visible"/>
                                      </p:to>
                                    </p:set>
                                    <p:animEffect transition="in" filter="fade">
                                      <p:cBhvr>
                                        <p:cTn id="92" dur="2000"/>
                                        <p:tgtEl>
                                          <p:spTgt spid="9">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9">
                                            <p:txEl>
                                              <p:pRg st="1" end="1"/>
                                            </p:txEl>
                                          </p:spTgt>
                                        </p:tgtEl>
                                        <p:attrNameLst>
                                          <p:attrName>style.visibility</p:attrName>
                                        </p:attrNameLst>
                                      </p:cBhvr>
                                      <p:to>
                                        <p:strVal val="visible"/>
                                      </p:to>
                                    </p:set>
                                    <p:animEffect transition="in" filter="fade">
                                      <p:cBhvr>
                                        <p:cTn id="97" dur="2000"/>
                                        <p:tgtEl>
                                          <p:spTgt spid="9">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9">
                                            <p:txEl>
                                              <p:pRg st="2" end="2"/>
                                            </p:txEl>
                                          </p:spTgt>
                                        </p:tgtEl>
                                        <p:attrNameLst>
                                          <p:attrName>style.visibility</p:attrName>
                                        </p:attrNameLst>
                                      </p:cBhvr>
                                      <p:to>
                                        <p:strVal val="visible"/>
                                      </p:to>
                                    </p:set>
                                    <p:animEffect transition="in" filter="fade">
                                      <p:cBhvr>
                                        <p:cTn id="102" dur="2000"/>
                                        <p:tgtEl>
                                          <p:spTgt spid="9">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9">
                                            <p:txEl>
                                              <p:pRg st="3" end="3"/>
                                            </p:txEl>
                                          </p:spTgt>
                                        </p:tgtEl>
                                        <p:attrNameLst>
                                          <p:attrName>style.visibility</p:attrName>
                                        </p:attrNameLst>
                                      </p:cBhvr>
                                      <p:to>
                                        <p:strVal val="visible"/>
                                      </p:to>
                                    </p:set>
                                    <p:animEffect transition="in" filter="fade">
                                      <p:cBhvr>
                                        <p:cTn id="107" dur="2000"/>
                                        <p:tgtEl>
                                          <p:spTgt spid="9">
                                            <p:txEl>
                                              <p:pRg st="3" end="3"/>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9">
                                            <p:txEl>
                                              <p:pRg st="4" end="4"/>
                                            </p:txEl>
                                          </p:spTgt>
                                        </p:tgtEl>
                                        <p:attrNameLst>
                                          <p:attrName>style.visibility</p:attrName>
                                        </p:attrNameLst>
                                      </p:cBhvr>
                                      <p:to>
                                        <p:strVal val="visible"/>
                                      </p:to>
                                    </p:set>
                                    <p:animEffect transition="in" filter="fade">
                                      <p:cBhvr>
                                        <p:cTn id="112" dur="2000"/>
                                        <p:tgtEl>
                                          <p:spTgt spid="9">
                                            <p:txEl>
                                              <p:pRg st="4" end="4"/>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0">
                                            <p:bg/>
                                          </p:spTgt>
                                        </p:tgtEl>
                                        <p:attrNameLst>
                                          <p:attrName>style.visibility</p:attrName>
                                        </p:attrNameLst>
                                      </p:cBhvr>
                                      <p:to>
                                        <p:strVal val="visible"/>
                                      </p:to>
                                    </p:set>
                                    <p:animEffect transition="in" filter="fade">
                                      <p:cBhvr>
                                        <p:cTn id="117" dur="2000"/>
                                        <p:tgtEl>
                                          <p:spTgt spid="10">
                                            <p:bg/>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10">
                                            <p:txEl>
                                              <p:pRg st="0" end="0"/>
                                            </p:txEl>
                                          </p:spTgt>
                                        </p:tgtEl>
                                        <p:attrNameLst>
                                          <p:attrName>style.visibility</p:attrName>
                                        </p:attrNameLst>
                                      </p:cBhvr>
                                      <p:to>
                                        <p:strVal val="visible"/>
                                      </p:to>
                                    </p:set>
                                    <p:animEffect transition="in" filter="fade">
                                      <p:cBhvr>
                                        <p:cTn id="122"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8" grpId="0" build="p" animBg="1"/>
      <p:bldP spid="9" grpId="0" build="p" animBg="1"/>
      <p:bldP spid="10"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457200" y="0"/>
            <a:ext cx="8229600" cy="1417638"/>
          </a:xfrm>
        </p:spPr>
        <p:txBody>
          <a:bodyPr/>
          <a:lstStyle/>
          <a:p>
            <a:pPr eaLnBrk="1" hangingPunct="1"/>
            <a:r>
              <a:rPr lang="en-GB" sz="2800" smtClean="0">
                <a:solidFill>
                  <a:srgbClr val="FF0000"/>
                </a:solidFill>
                <a:latin typeface="Arial" charset="0"/>
              </a:rPr>
              <a:t>  Four key questions to help develop inclusive practice in lesson preparation.</a:t>
            </a:r>
          </a:p>
        </p:txBody>
      </p:sp>
      <p:sp>
        <p:nvSpPr>
          <p:cNvPr id="325635" name="Rectangle 3"/>
          <p:cNvSpPr>
            <a:spLocks noGrp="1" noChangeArrowheads="1"/>
          </p:cNvSpPr>
          <p:nvPr>
            <p:ph type="body" idx="1"/>
          </p:nvPr>
        </p:nvSpPr>
        <p:spPr>
          <a:xfrm>
            <a:off x="323850" y="1196975"/>
            <a:ext cx="8820150" cy="5661025"/>
          </a:xfrm>
        </p:spPr>
        <p:txBody>
          <a:bodyPr/>
          <a:lstStyle/>
          <a:p>
            <a:pPr eaLnBrk="1" hangingPunct="1">
              <a:lnSpc>
                <a:spcPct val="90000"/>
              </a:lnSpc>
            </a:pPr>
            <a:r>
              <a:rPr lang="en-GB" sz="2400" b="1" smtClean="0">
                <a:latin typeface="Arial" charset="0"/>
              </a:rPr>
              <a:t>1. As you are planning any lesson for pupils ask yourself what are the essential knowledge, skills or understanding you want all students to get from the lesson? </a:t>
            </a:r>
          </a:p>
          <a:p>
            <a:pPr eaLnBrk="1" hangingPunct="1">
              <a:lnSpc>
                <a:spcPct val="90000"/>
              </a:lnSpc>
            </a:pPr>
            <a:r>
              <a:rPr lang="en-GB" sz="2400" b="1" smtClean="0">
                <a:latin typeface="Arial" charset="0"/>
              </a:rPr>
              <a:t>2. How do my pupils learn best? Take account of learning styles. Most pupils can learn in visual, auditory or kinaesthetic ways, though most have a preference and it is good to know these.</a:t>
            </a:r>
          </a:p>
          <a:p>
            <a:pPr eaLnBrk="1" hangingPunct="1">
              <a:lnSpc>
                <a:spcPct val="90000"/>
              </a:lnSpc>
            </a:pPr>
            <a:r>
              <a:rPr lang="en-GB" sz="2400" b="1" smtClean="0">
                <a:latin typeface="Arial" charset="0"/>
              </a:rPr>
              <a:t>3. What modifications to the lesson plan would permit more pupils to learn more effectively in my classroom? All teachers are very used to modifying their lessons to enhance their pupils learning. </a:t>
            </a:r>
          </a:p>
          <a:p>
            <a:pPr eaLnBrk="1" hangingPunct="1">
              <a:lnSpc>
                <a:spcPct val="90000"/>
              </a:lnSpc>
            </a:pPr>
            <a:r>
              <a:rPr lang="en-GB" sz="2400" b="1" smtClean="0">
                <a:latin typeface="Arial" charset="0"/>
              </a:rPr>
              <a:t>4. How will my pupils show what they have learned?  Ask the pupils to respond in ways they can handle. Assess pupils through their strengths not their weaknesses.</a:t>
            </a:r>
            <a:r>
              <a:rPr lang="en-GB" sz="2400" smtClean="0"/>
              <a:t> </a:t>
            </a:r>
          </a:p>
          <a:p>
            <a:pPr eaLnBrk="1" hangingPunct="1">
              <a:lnSpc>
                <a:spcPct val="90000"/>
              </a:lnSpc>
            </a:pPr>
            <a:r>
              <a:rPr lang="en-GB" sz="2400" smtClean="0"/>
              <a:t>Gary Bunch How to Book of Inclusion </a:t>
            </a:r>
          </a:p>
        </p:txBody>
      </p:sp>
      <p:pic>
        <p:nvPicPr>
          <p:cNvPr id="61444" name="Picture 1" descr="X:\My Documents\My Pictures\RRDE Logo\rrlogo.gif"/>
          <p:cNvPicPr>
            <a:picLocks noChangeAspect="1" noChangeArrowheads="1"/>
          </p:cNvPicPr>
          <p:nvPr/>
        </p:nvPicPr>
        <p:blipFill>
          <a:blip r:embed="rId3" cstate="print"/>
          <a:srcRect/>
          <a:stretch>
            <a:fillRect/>
          </a:stretch>
        </p:blipFill>
        <p:spPr bwMode="auto">
          <a:xfrm>
            <a:off x="0" y="142875"/>
            <a:ext cx="1131888" cy="642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5634"/>
                                        </p:tgtEl>
                                        <p:attrNameLst>
                                          <p:attrName>style.visibility</p:attrName>
                                        </p:attrNameLst>
                                      </p:cBhvr>
                                      <p:to>
                                        <p:strVal val="visible"/>
                                      </p:to>
                                    </p:set>
                                    <p:animEffect transition="in" filter="fade">
                                      <p:cBhvr>
                                        <p:cTn id="7" dur="2000"/>
                                        <p:tgtEl>
                                          <p:spTgt spid="3256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5635">
                                            <p:txEl>
                                              <p:pRg st="0" end="0"/>
                                            </p:txEl>
                                          </p:spTgt>
                                        </p:tgtEl>
                                        <p:attrNameLst>
                                          <p:attrName>style.visibility</p:attrName>
                                        </p:attrNameLst>
                                      </p:cBhvr>
                                      <p:to>
                                        <p:strVal val="visible"/>
                                      </p:to>
                                    </p:set>
                                    <p:animEffect transition="in" filter="fade">
                                      <p:cBhvr>
                                        <p:cTn id="12" dur="2000"/>
                                        <p:tgtEl>
                                          <p:spTgt spid="3256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5635">
                                            <p:txEl>
                                              <p:pRg st="1" end="1"/>
                                            </p:txEl>
                                          </p:spTgt>
                                        </p:tgtEl>
                                        <p:attrNameLst>
                                          <p:attrName>style.visibility</p:attrName>
                                        </p:attrNameLst>
                                      </p:cBhvr>
                                      <p:to>
                                        <p:strVal val="visible"/>
                                      </p:to>
                                    </p:set>
                                    <p:animEffect transition="in" filter="fade">
                                      <p:cBhvr>
                                        <p:cTn id="17" dur="2000"/>
                                        <p:tgtEl>
                                          <p:spTgt spid="3256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5635">
                                            <p:txEl>
                                              <p:pRg st="2" end="2"/>
                                            </p:txEl>
                                          </p:spTgt>
                                        </p:tgtEl>
                                        <p:attrNameLst>
                                          <p:attrName>style.visibility</p:attrName>
                                        </p:attrNameLst>
                                      </p:cBhvr>
                                      <p:to>
                                        <p:strVal val="visible"/>
                                      </p:to>
                                    </p:set>
                                    <p:animEffect transition="in" filter="fade">
                                      <p:cBhvr>
                                        <p:cTn id="22" dur="2000"/>
                                        <p:tgtEl>
                                          <p:spTgt spid="3256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5635">
                                            <p:txEl>
                                              <p:pRg st="3" end="3"/>
                                            </p:txEl>
                                          </p:spTgt>
                                        </p:tgtEl>
                                        <p:attrNameLst>
                                          <p:attrName>style.visibility</p:attrName>
                                        </p:attrNameLst>
                                      </p:cBhvr>
                                      <p:to>
                                        <p:strVal val="visible"/>
                                      </p:to>
                                    </p:set>
                                    <p:animEffect transition="in" filter="fade">
                                      <p:cBhvr>
                                        <p:cTn id="27" dur="2000"/>
                                        <p:tgtEl>
                                          <p:spTgt spid="32563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5635">
                                            <p:txEl>
                                              <p:pRg st="4" end="4"/>
                                            </p:txEl>
                                          </p:spTgt>
                                        </p:tgtEl>
                                        <p:attrNameLst>
                                          <p:attrName>style.visibility</p:attrName>
                                        </p:attrNameLst>
                                      </p:cBhvr>
                                      <p:to>
                                        <p:strVal val="visible"/>
                                      </p:to>
                                    </p:set>
                                    <p:animEffect transition="in" filter="fade">
                                      <p:cBhvr>
                                        <p:cTn id="32" dur="2000"/>
                                        <p:tgtEl>
                                          <p:spTgt spid="3256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4" grpId="0"/>
      <p:bldP spid="32563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563" y="142875"/>
            <a:ext cx="7615237" cy="642938"/>
          </a:xfrm>
        </p:spPr>
        <p:txBody>
          <a:bodyPr rtlCol="0">
            <a:normAutofit fontScale="90000"/>
          </a:bodyPr>
          <a:lstStyle/>
          <a:p>
            <a:pPr eaLnBrk="1" fontAlgn="auto" hangingPunct="1">
              <a:spcAft>
                <a:spcPts val="0"/>
              </a:spcAft>
              <a:defRPr/>
            </a:pPr>
            <a:r>
              <a:rPr lang="en-GB" dirty="0" smtClean="0">
                <a:solidFill>
                  <a:srgbClr val="FF0000"/>
                </a:solidFill>
              </a:rPr>
              <a:t>Disability in the Curriculum</a:t>
            </a:r>
            <a:br>
              <a:rPr lang="en-GB" dirty="0" smtClean="0">
                <a:solidFill>
                  <a:srgbClr val="FF0000"/>
                </a:solidFill>
              </a:rPr>
            </a:br>
            <a:r>
              <a:rPr lang="en-GB" dirty="0" smtClean="0">
                <a:solidFill>
                  <a:srgbClr val="FF0000"/>
                </a:solidFill>
              </a:rPr>
              <a:t>Art of Frida Kahlo</a:t>
            </a:r>
          </a:p>
        </p:txBody>
      </p:sp>
      <p:pic>
        <p:nvPicPr>
          <p:cNvPr id="45061" name="Picture 6" descr="S:\Shared\Currculum Book\Art Pictures disability\Kahlo Tree of Hope Keep Firm 1946 .jpg"/>
          <p:cNvPicPr>
            <a:picLocks noChangeAspect="1" noChangeArrowheads="1"/>
          </p:cNvPicPr>
          <p:nvPr/>
        </p:nvPicPr>
        <p:blipFill>
          <a:blip r:embed="rId2" cstate="print"/>
          <a:srcRect t="10022" r="33936" b="25285"/>
          <a:stretch>
            <a:fillRect/>
          </a:stretch>
        </p:blipFill>
        <p:spPr bwMode="auto">
          <a:xfrm>
            <a:off x="142875" y="1099026"/>
            <a:ext cx="3240087" cy="4487862"/>
          </a:xfrm>
          <a:prstGeom prst="rect">
            <a:avLst/>
          </a:prstGeom>
          <a:noFill/>
          <a:ln w="9525">
            <a:noFill/>
            <a:miter lim="800000"/>
            <a:headEnd/>
            <a:tailEnd/>
          </a:ln>
        </p:spPr>
      </p:pic>
      <p:sp>
        <p:nvSpPr>
          <p:cNvPr id="45063" name="TextBox 11"/>
          <p:cNvSpPr txBox="1">
            <a:spLocks noChangeArrowheads="1"/>
          </p:cNvSpPr>
          <p:nvPr/>
        </p:nvSpPr>
        <p:spPr bwMode="auto">
          <a:xfrm>
            <a:off x="382876" y="5733256"/>
            <a:ext cx="3071812" cy="369887"/>
          </a:xfrm>
          <a:prstGeom prst="rect">
            <a:avLst/>
          </a:prstGeom>
          <a:noFill/>
          <a:ln w="9525">
            <a:noFill/>
            <a:miter lim="800000"/>
            <a:headEnd/>
            <a:tailEnd/>
          </a:ln>
        </p:spPr>
        <p:txBody>
          <a:bodyPr>
            <a:spAutoFit/>
          </a:bodyPr>
          <a:lstStyle/>
          <a:p>
            <a:r>
              <a:rPr lang="en-GB" b="1" dirty="0">
                <a:latin typeface="Calibri" pitchFamily="34" charset="0"/>
              </a:rPr>
              <a:t>Tree of Hope Keep Firm 1946</a:t>
            </a:r>
          </a:p>
        </p:txBody>
      </p:sp>
      <p:pic>
        <p:nvPicPr>
          <p:cNvPr id="45066" name="Picture 1" descr="X:\My Documents\My Pictures\RRDE Logo\rrlogo.gif"/>
          <p:cNvPicPr>
            <a:picLocks noChangeAspect="1" noChangeArrowheads="1"/>
          </p:cNvPicPr>
          <p:nvPr/>
        </p:nvPicPr>
        <p:blipFill>
          <a:blip r:embed="rId3" cstate="print"/>
          <a:srcRect/>
          <a:stretch>
            <a:fillRect/>
          </a:stretch>
        </p:blipFill>
        <p:spPr bwMode="auto">
          <a:xfrm>
            <a:off x="142875" y="214313"/>
            <a:ext cx="874713" cy="514350"/>
          </a:xfrm>
          <a:prstGeom prst="rect">
            <a:avLst/>
          </a:prstGeom>
          <a:noFill/>
          <a:ln w="9525">
            <a:noFill/>
            <a:miter lim="800000"/>
            <a:headEnd/>
            <a:tailEnd/>
          </a:ln>
        </p:spPr>
      </p:pic>
      <p:pic>
        <p:nvPicPr>
          <p:cNvPr id="11" name="Picture 2" descr="Hannah's final piece0001"/>
          <p:cNvPicPr>
            <a:picLocks noChangeAspect="1" noChangeArrowheads="1"/>
          </p:cNvPicPr>
          <p:nvPr/>
        </p:nvPicPr>
        <p:blipFill>
          <a:blip r:embed="rId4" cstate="print"/>
          <a:srcRect/>
          <a:stretch>
            <a:fillRect/>
          </a:stretch>
        </p:blipFill>
        <p:spPr bwMode="auto">
          <a:xfrm>
            <a:off x="5867498" y="1124744"/>
            <a:ext cx="3276502" cy="4237087"/>
          </a:xfrm>
          <a:prstGeom prst="rect">
            <a:avLst/>
          </a:prstGeom>
          <a:noFill/>
          <a:ln w="9525">
            <a:noFill/>
            <a:miter lim="800000"/>
            <a:headEnd/>
            <a:tailEnd/>
          </a:ln>
        </p:spPr>
      </p:pic>
      <p:sp>
        <p:nvSpPr>
          <p:cNvPr id="13" name="TextBox 12"/>
          <p:cNvSpPr txBox="1"/>
          <p:nvPr/>
        </p:nvSpPr>
        <p:spPr>
          <a:xfrm>
            <a:off x="6012160" y="5733256"/>
            <a:ext cx="2880320" cy="646331"/>
          </a:xfrm>
          <a:prstGeom prst="rect">
            <a:avLst/>
          </a:prstGeom>
          <a:noFill/>
        </p:spPr>
        <p:txBody>
          <a:bodyPr wrap="square" rtlCol="0">
            <a:spAutoFit/>
          </a:bodyPr>
          <a:lstStyle/>
          <a:p>
            <a:r>
              <a:rPr lang="en-GB" b="1" dirty="0" smtClean="0">
                <a:solidFill>
                  <a:srgbClr val="FF0000"/>
                </a:solidFill>
                <a:latin typeface="Calibri" pitchFamily="34" charset="0"/>
              </a:rPr>
              <a:t>A disabled student draws inspiration from </a:t>
            </a:r>
            <a:r>
              <a:rPr lang="en-GB" b="1" dirty="0" err="1" smtClean="0">
                <a:solidFill>
                  <a:srgbClr val="FF0000"/>
                </a:solidFill>
                <a:latin typeface="Calibri" pitchFamily="34" charset="0"/>
              </a:rPr>
              <a:t>Frida</a:t>
            </a:r>
            <a:r>
              <a:rPr lang="en-GB" b="1" dirty="0" smtClean="0">
                <a:solidFill>
                  <a:srgbClr val="FF0000"/>
                </a:solidFill>
                <a:latin typeface="Calibri" pitchFamily="34" charset="0"/>
              </a:rPr>
              <a:t> Kahlo</a:t>
            </a:r>
            <a:endParaRPr lang="en-GB" b="1" dirty="0">
              <a:solidFill>
                <a:srgbClr val="FF0000"/>
              </a:solidFill>
              <a:latin typeface="Calibri" pitchFamily="34" charset="0"/>
            </a:endParaRPr>
          </a:p>
        </p:txBody>
      </p:sp>
      <p:pic>
        <p:nvPicPr>
          <p:cNvPr id="68610" name="Picture 2" descr="Image result for Frida Kahlo in plaster"/>
          <p:cNvPicPr>
            <a:picLocks noChangeAspect="1" noChangeArrowheads="1"/>
          </p:cNvPicPr>
          <p:nvPr/>
        </p:nvPicPr>
        <p:blipFill rotWithShape="1">
          <a:blip r:embed="rId5">
            <a:extLst>
              <a:ext uri="{28A0092B-C50C-407E-A947-70E740481C1C}">
                <a14:useLocalDpi xmlns:a14="http://schemas.microsoft.com/office/drawing/2010/main" val="0"/>
              </a:ext>
            </a:extLst>
          </a:blip>
          <a:srcRect l="46787" r="4610"/>
          <a:stretch/>
        </p:blipFill>
        <p:spPr bwMode="auto">
          <a:xfrm>
            <a:off x="3382962" y="1410761"/>
            <a:ext cx="2934711" cy="36650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54688" y="5361831"/>
            <a:ext cx="2053416" cy="707886"/>
          </a:xfrm>
          <a:prstGeom prst="rect">
            <a:avLst/>
          </a:prstGeom>
          <a:noFill/>
        </p:spPr>
        <p:txBody>
          <a:bodyPr wrap="square" rtlCol="0">
            <a:spAutoFit/>
          </a:bodyPr>
          <a:lstStyle/>
          <a:p>
            <a:r>
              <a:rPr lang="en-GB" sz="2000" b="1" dirty="0" smtClean="0"/>
              <a:t>Frida in Plaster Cast</a:t>
            </a:r>
            <a:endParaRPr lang="en-GB" sz="20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571500" y="357188"/>
            <a:ext cx="7929563" cy="461962"/>
          </a:xfrm>
          <a:prstGeom prst="rect">
            <a:avLst/>
          </a:prstGeom>
          <a:noFill/>
          <a:ln w="9525">
            <a:noFill/>
            <a:miter lim="800000"/>
            <a:headEnd/>
            <a:tailEnd/>
          </a:ln>
        </p:spPr>
        <p:txBody>
          <a:bodyPr>
            <a:spAutoFit/>
          </a:bodyPr>
          <a:lstStyle/>
          <a:p>
            <a:r>
              <a:rPr lang="en-GB" sz="2400" b="1">
                <a:solidFill>
                  <a:srgbClr val="FF0000"/>
                </a:solidFill>
                <a:latin typeface="Calibri" pitchFamily="34" charset="0"/>
              </a:rPr>
              <a:t>The story of the real  ‘7 Dwarves’ or little people</a:t>
            </a:r>
          </a:p>
        </p:txBody>
      </p:sp>
      <p:sp>
        <p:nvSpPr>
          <p:cNvPr id="8" name="TextBox 7"/>
          <p:cNvSpPr txBox="1">
            <a:spLocks noChangeArrowheads="1"/>
          </p:cNvSpPr>
          <p:nvPr/>
        </p:nvSpPr>
        <p:spPr bwMode="auto">
          <a:xfrm>
            <a:off x="4714875" y="928689"/>
            <a:ext cx="4143375" cy="4031873"/>
          </a:xfrm>
          <a:prstGeom prst="rect">
            <a:avLst/>
          </a:prstGeom>
          <a:noFill/>
          <a:ln w="9525">
            <a:noFill/>
            <a:miter lim="800000"/>
            <a:headEnd/>
            <a:tailEnd/>
          </a:ln>
        </p:spPr>
        <p:txBody>
          <a:bodyPr wrap="square">
            <a:spAutoFit/>
          </a:bodyPr>
          <a:lstStyle/>
          <a:p>
            <a:r>
              <a:rPr lang="en-GB" sz="2000" dirty="0">
                <a:latin typeface="Calibri" pitchFamily="34" charset="0"/>
              </a:rPr>
              <a:t>The </a:t>
            </a:r>
            <a:r>
              <a:rPr lang="en-GB" sz="2000" b="1" dirty="0">
                <a:latin typeface="Calibri" pitchFamily="34" charset="0"/>
              </a:rPr>
              <a:t>Ovitz family</a:t>
            </a:r>
            <a:r>
              <a:rPr lang="en-GB" sz="2000" dirty="0">
                <a:latin typeface="Calibri" pitchFamily="34" charset="0"/>
              </a:rPr>
              <a:t> were a family of Romanian- born Jewish circus actors/travelling musicians who survived imprisonment at the at Auschwitz concentration camp and experiments on them by Josef </a:t>
            </a:r>
            <a:r>
              <a:rPr lang="en-GB" sz="2000" dirty="0" err="1">
                <a:latin typeface="Calibri" pitchFamily="34" charset="0"/>
              </a:rPr>
              <a:t>Mengele</a:t>
            </a:r>
            <a:r>
              <a:rPr lang="en-GB" sz="2000" dirty="0">
                <a:latin typeface="Calibri" pitchFamily="34" charset="0"/>
              </a:rPr>
              <a:t>. They went to live in Israel and carried on with their performances. However their health was badly effected by the treatment they received</a:t>
            </a:r>
            <a:r>
              <a:rPr lang="en-GB" dirty="0" smtClean="0">
                <a:latin typeface="Calibri" pitchFamily="34" charset="0"/>
              </a:rPr>
              <a:t>.</a:t>
            </a:r>
            <a:endParaRPr lang="en-GB" dirty="0">
              <a:latin typeface="Calibri" pitchFamily="34" charset="0"/>
            </a:endParaRPr>
          </a:p>
          <a:p>
            <a:endParaRPr lang="en-GB" dirty="0">
              <a:latin typeface="Calibri" pitchFamily="34" charset="0"/>
            </a:endParaRPr>
          </a:p>
          <a:p>
            <a:endParaRPr lang="en-GB" dirty="0">
              <a:latin typeface="Calibri" pitchFamily="34" charset="0"/>
            </a:endParaRPr>
          </a:p>
        </p:txBody>
      </p:sp>
      <p:sp>
        <p:nvSpPr>
          <p:cNvPr id="9" name="TextBox 8"/>
          <p:cNvSpPr txBox="1">
            <a:spLocks noChangeArrowheads="1"/>
          </p:cNvSpPr>
          <p:nvPr/>
        </p:nvSpPr>
        <p:spPr bwMode="auto">
          <a:xfrm>
            <a:off x="285750" y="4214813"/>
            <a:ext cx="4643438" cy="2308225"/>
          </a:xfrm>
          <a:prstGeom prst="rect">
            <a:avLst/>
          </a:prstGeom>
          <a:noFill/>
          <a:ln w="9525">
            <a:noFill/>
            <a:miter lim="800000"/>
            <a:headEnd/>
            <a:tailEnd/>
          </a:ln>
        </p:spPr>
        <p:txBody>
          <a:bodyPr>
            <a:spAutoFit/>
          </a:bodyPr>
          <a:lstStyle/>
          <a:p>
            <a:r>
              <a:rPr lang="en-GB">
                <a:latin typeface="Calibri" pitchFamily="34" charset="0"/>
              </a:rPr>
              <a:t>Throughout their lives they stuck together with their non-disabled siblings and refused to take part in freak shows considering themselves professional actors, musicians and singers</a:t>
            </a:r>
          </a:p>
          <a:p>
            <a:r>
              <a:rPr lang="en-GB">
                <a:latin typeface="Calibri" pitchFamily="34" charset="0"/>
              </a:rPr>
              <a:t>See Yehuda Koren, Eilat Negev, </a:t>
            </a:r>
            <a:r>
              <a:rPr lang="en-GB" i="1">
                <a:latin typeface="Calibri" pitchFamily="34" charset="0"/>
              </a:rPr>
              <a:t>In Our Hearts We Were Giants - the Remarkable story of the Lilliput Troupe</a:t>
            </a:r>
            <a:r>
              <a:rPr lang="en-GB">
                <a:latin typeface="Calibri" pitchFamily="34" charset="0"/>
              </a:rPr>
              <a:t>, 2004</a:t>
            </a:r>
          </a:p>
          <a:p>
            <a:endParaRPr lang="en-GB">
              <a:latin typeface="Calibri" pitchFamily="34" charset="0"/>
            </a:endParaRPr>
          </a:p>
        </p:txBody>
      </p:sp>
      <p:pic>
        <p:nvPicPr>
          <p:cNvPr id="26629" name="Picture 15" descr="http://books.google.co.uk/books?id=Ym5x3mq2p7EC&amp;pg=PA39&amp;img=1&amp;zoom=3&amp;hl=en&amp;ots=8Y9AmSeXM3&amp;sig=ACfU3U3GMmBQOvyMyo85b3AJRJdYaUh3eQ&amp;w=685"/>
          <p:cNvPicPr>
            <a:picLocks noChangeAspect="1" noChangeArrowheads="1"/>
          </p:cNvPicPr>
          <p:nvPr/>
        </p:nvPicPr>
        <p:blipFill>
          <a:blip r:embed="rId2" cstate="print"/>
          <a:srcRect l="8331" t="40286" r="7283" b="8240"/>
          <a:stretch>
            <a:fillRect/>
          </a:stretch>
        </p:blipFill>
        <p:spPr bwMode="auto">
          <a:xfrm>
            <a:off x="642938" y="928688"/>
            <a:ext cx="3611562" cy="3319462"/>
          </a:xfrm>
          <a:prstGeom prst="rect">
            <a:avLst/>
          </a:prstGeom>
          <a:noFill/>
          <a:ln w="9525">
            <a:noFill/>
            <a:miter lim="800000"/>
            <a:headEnd/>
            <a:tailEnd/>
          </a:ln>
        </p:spPr>
      </p:pic>
      <p:pic>
        <p:nvPicPr>
          <p:cNvPr id="26631" name="Picture 1" descr="X:\My Documents\My Pictures\RRDE Logo\rrlogo.gif"/>
          <p:cNvPicPr>
            <a:picLocks noChangeAspect="1" noChangeArrowheads="1"/>
          </p:cNvPicPr>
          <p:nvPr/>
        </p:nvPicPr>
        <p:blipFill>
          <a:blip r:embed="rId3" cstate="print"/>
          <a:srcRect/>
          <a:stretch>
            <a:fillRect/>
          </a:stretch>
        </p:blipFill>
        <p:spPr bwMode="auto">
          <a:xfrm>
            <a:off x="7715250" y="214313"/>
            <a:ext cx="874713" cy="514350"/>
          </a:xfrm>
          <a:prstGeom prst="rect">
            <a:avLst/>
          </a:prstGeom>
          <a:noFill/>
          <a:ln w="9525">
            <a:noFill/>
            <a:miter lim="800000"/>
            <a:headEnd/>
            <a:tailEnd/>
          </a:ln>
        </p:spPr>
      </p:pic>
      <p:pic>
        <p:nvPicPr>
          <p:cNvPr id="10" name="Picture 3" descr="C:\DOCUME~1\dee\LOCALS~1\Temp\~AUT0082.bmp"/>
          <p:cNvPicPr>
            <a:picLocks noChangeAspect="1" noChangeArrowheads="1"/>
          </p:cNvPicPr>
          <p:nvPr/>
        </p:nvPicPr>
        <p:blipFill>
          <a:blip r:embed="rId4" cstate="print"/>
          <a:srcRect/>
          <a:stretch>
            <a:fillRect/>
          </a:stretch>
        </p:blipFill>
        <p:spPr bwMode="auto">
          <a:xfrm>
            <a:off x="5580112" y="4609302"/>
            <a:ext cx="3135090" cy="196671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5298" name="Object 2"/>
          <p:cNvGraphicFramePr>
            <a:graphicFrameLocks noChangeAspect="1"/>
          </p:cNvGraphicFramePr>
          <p:nvPr/>
        </p:nvGraphicFramePr>
        <p:xfrm>
          <a:off x="0" y="549275"/>
          <a:ext cx="4271963" cy="5949950"/>
        </p:xfrm>
        <a:graphic>
          <a:graphicData uri="http://schemas.openxmlformats.org/presentationml/2006/ole">
            <mc:AlternateContent xmlns:mc="http://schemas.openxmlformats.org/markup-compatibility/2006">
              <mc:Choice xmlns:v="urn:schemas-microsoft-com:vml" Requires="v">
                <p:oleObj spid="_x0000_s65550" name="Document" r:id="rId5" imgW="7385194" imgH="10281569" progId="Word.Document.8">
                  <p:embed/>
                </p:oleObj>
              </mc:Choice>
              <mc:Fallback>
                <p:oleObj name="Document" r:id="rId5" imgW="7385194" imgH="10281569"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49275"/>
                        <a:ext cx="4271963" cy="5949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7" name="Text Box 4"/>
          <p:cNvSpPr txBox="1">
            <a:spLocks noChangeArrowheads="1"/>
          </p:cNvSpPr>
          <p:nvPr/>
        </p:nvSpPr>
        <p:spPr bwMode="auto">
          <a:xfrm>
            <a:off x="827088" y="0"/>
            <a:ext cx="7561262" cy="457200"/>
          </a:xfrm>
          <a:prstGeom prst="rect">
            <a:avLst/>
          </a:prstGeom>
          <a:noFill/>
          <a:ln w="9525">
            <a:noFill/>
            <a:miter lim="800000"/>
            <a:headEnd/>
            <a:tailEnd/>
          </a:ln>
        </p:spPr>
        <p:txBody>
          <a:bodyPr>
            <a:spAutoFit/>
          </a:bodyPr>
          <a:lstStyle/>
          <a:p>
            <a:pPr>
              <a:spcBef>
                <a:spcPct val="50000"/>
              </a:spcBef>
            </a:pPr>
            <a:endParaRPr lang="en-US" sz="2400">
              <a:latin typeface="Times New Roman" pitchFamily="18" charset="0"/>
            </a:endParaRPr>
          </a:p>
        </p:txBody>
      </p:sp>
      <p:sp>
        <p:nvSpPr>
          <p:cNvPr id="55301" name="Text Box 5"/>
          <p:cNvSpPr txBox="1">
            <a:spLocks noChangeArrowheads="1"/>
          </p:cNvSpPr>
          <p:nvPr/>
        </p:nvSpPr>
        <p:spPr bwMode="auto">
          <a:xfrm>
            <a:off x="1258888" y="0"/>
            <a:ext cx="6248400" cy="528638"/>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sz="2800" b="1" dirty="0">
                <a:solidFill>
                  <a:srgbClr val="FF0000"/>
                </a:solidFill>
                <a:latin typeface="Calibri" pitchFamily="34" charset="0"/>
              </a:rPr>
              <a:t>Raising Disability in the </a:t>
            </a:r>
            <a:r>
              <a:rPr lang="en-US" sz="2800" b="1" dirty="0" err="1" smtClean="0">
                <a:solidFill>
                  <a:srgbClr val="FF0000"/>
                </a:solidFill>
                <a:latin typeface="Calibri" pitchFamily="34" charset="0"/>
              </a:rPr>
              <a:t>Curriculum:Film</a:t>
            </a:r>
            <a:endParaRPr lang="en-US" sz="2800" b="1" dirty="0">
              <a:solidFill>
                <a:srgbClr val="FF0000"/>
              </a:solidFill>
              <a:latin typeface="Calibri" pitchFamily="34" charset="0"/>
            </a:endParaRPr>
          </a:p>
        </p:txBody>
      </p:sp>
      <p:sp>
        <p:nvSpPr>
          <p:cNvPr id="6149" name="Text Box 6"/>
          <p:cNvSpPr txBox="1">
            <a:spLocks noChangeArrowheads="1"/>
          </p:cNvSpPr>
          <p:nvPr/>
        </p:nvSpPr>
        <p:spPr bwMode="auto">
          <a:xfrm>
            <a:off x="2339974" y="6338888"/>
            <a:ext cx="5400377" cy="523220"/>
          </a:xfrm>
          <a:prstGeom prst="rect">
            <a:avLst/>
          </a:prstGeom>
          <a:noFill/>
          <a:ln w="9525">
            <a:noFill/>
            <a:miter lim="800000"/>
            <a:headEnd/>
            <a:tailEnd/>
          </a:ln>
        </p:spPr>
        <p:txBody>
          <a:bodyPr wrap="square">
            <a:spAutoFit/>
          </a:bodyPr>
          <a:lstStyle/>
          <a:p>
            <a:pPr>
              <a:spcBef>
                <a:spcPct val="50000"/>
              </a:spcBef>
            </a:pPr>
            <a:r>
              <a:rPr lang="en-GB" sz="2800" b="1" dirty="0" smtClean="0">
                <a:latin typeface="Calibri" pitchFamily="34" charset="0"/>
              </a:rPr>
              <a:t>www.bfi.org.uk/disablingimagery</a:t>
            </a:r>
            <a:endParaRPr lang="en-GB" sz="2800" b="1" dirty="0">
              <a:latin typeface="Calibri" pitchFamily="34" charset="0"/>
            </a:endParaRPr>
          </a:p>
        </p:txBody>
      </p:sp>
      <p:pic>
        <p:nvPicPr>
          <p:cNvPr id="6152" name="Picture 1" descr="X:\My Documents\My Pictures\RRDE Logo\rrlogo.gif"/>
          <p:cNvPicPr>
            <a:picLocks noChangeAspect="1" noChangeArrowheads="1"/>
          </p:cNvPicPr>
          <p:nvPr/>
        </p:nvPicPr>
        <p:blipFill>
          <a:blip r:embed="rId7" cstate="print"/>
          <a:srcRect/>
          <a:stretch>
            <a:fillRect/>
          </a:stretch>
        </p:blipFill>
        <p:spPr bwMode="auto">
          <a:xfrm>
            <a:off x="7786688" y="6072188"/>
            <a:ext cx="941387" cy="554037"/>
          </a:xfrm>
          <a:prstGeom prst="rect">
            <a:avLst/>
          </a:prstGeom>
          <a:noFill/>
          <a:ln w="9525">
            <a:noFill/>
            <a:miter lim="800000"/>
            <a:headEnd/>
            <a:tailEnd/>
          </a:ln>
        </p:spPr>
      </p:pic>
      <p:graphicFrame>
        <p:nvGraphicFramePr>
          <p:cNvPr id="8195" name="Object 2"/>
          <p:cNvGraphicFramePr>
            <a:graphicFrameLocks noChangeAspect="1"/>
          </p:cNvGraphicFramePr>
          <p:nvPr/>
        </p:nvGraphicFramePr>
        <p:xfrm>
          <a:off x="4283968" y="1988840"/>
          <a:ext cx="4764021" cy="3573016"/>
        </p:xfrm>
        <a:graphic>
          <a:graphicData uri="http://schemas.openxmlformats.org/presentationml/2006/ole">
            <mc:AlternateContent xmlns:mc="http://schemas.openxmlformats.org/markup-compatibility/2006">
              <mc:Choice xmlns:v="urn:schemas-microsoft-com:vml" Requires="v">
                <p:oleObj spid="_x0000_s65551" name="Slide" r:id="rId8" imgW="4570441" imgH="3427329" progId="PowerPoint.Slide.8">
                  <p:embed/>
                </p:oleObj>
              </mc:Choice>
              <mc:Fallback>
                <p:oleObj name="Slide" r:id="rId8" imgW="4570441" imgH="3427329" progId="PowerPoint.Slide.8">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3968" y="1988840"/>
                        <a:ext cx="4764021"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5301"/>
                                        </p:tgtEl>
                                        <p:attrNameLst>
                                          <p:attrName>style.visibility</p:attrName>
                                        </p:attrNameLst>
                                      </p:cBhvr>
                                      <p:to>
                                        <p:strVal val="visible"/>
                                      </p:to>
                                    </p:set>
                                    <p:anim calcmode="lin" valueType="num">
                                      <p:cBhvr additive="base">
                                        <p:cTn id="7" dur="500" fill="hold"/>
                                        <p:tgtEl>
                                          <p:spTgt spid="55301"/>
                                        </p:tgtEl>
                                        <p:attrNameLst>
                                          <p:attrName>ppt_x</p:attrName>
                                        </p:attrNameLst>
                                      </p:cBhvr>
                                      <p:tavLst>
                                        <p:tav tm="0">
                                          <p:val>
                                            <p:strVal val="0-#ppt_w/2"/>
                                          </p:val>
                                        </p:tav>
                                        <p:tav tm="100000">
                                          <p:val>
                                            <p:strVal val="#ppt_x"/>
                                          </p:val>
                                        </p:tav>
                                      </p:tavLst>
                                    </p:anim>
                                    <p:anim calcmode="lin" valueType="num">
                                      <p:cBhvr additive="base">
                                        <p:cTn id="8" dur="500" fill="hold"/>
                                        <p:tgtEl>
                                          <p:spTgt spid="5530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5298"/>
                                        </p:tgtEl>
                                        <p:attrNameLst>
                                          <p:attrName>style.visibility</p:attrName>
                                        </p:attrNameLst>
                                      </p:cBhvr>
                                      <p:to>
                                        <p:strVal val="visible"/>
                                      </p:to>
                                    </p:set>
                                    <p:anim calcmode="lin" valueType="num">
                                      <p:cBhvr additive="base">
                                        <p:cTn id="13" dur="500" fill="hold"/>
                                        <p:tgtEl>
                                          <p:spTgt spid="55298"/>
                                        </p:tgtEl>
                                        <p:attrNameLst>
                                          <p:attrName>ppt_x</p:attrName>
                                        </p:attrNameLst>
                                      </p:cBhvr>
                                      <p:tavLst>
                                        <p:tav tm="0">
                                          <p:val>
                                            <p:strVal val="#ppt_x"/>
                                          </p:val>
                                        </p:tav>
                                        <p:tav tm="100000">
                                          <p:val>
                                            <p:strVal val="#ppt_x"/>
                                          </p:val>
                                        </p:tav>
                                      </p:tavLst>
                                    </p:anim>
                                    <p:anim calcmode="lin" valueType="num">
                                      <p:cBhvr additive="base">
                                        <p:cTn id="14" dur="500" fill="hold"/>
                                        <p:tgtEl>
                                          <p:spTgt spid="552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Shared\Projects\KS1 Early Years Pack - All Equal All Different\KSI EARLY YEARS PACK\Braille &amp; Finger Spelling\braillealpha.gif"/>
          <p:cNvPicPr>
            <a:picLocks noChangeAspect="1" noChangeArrowheads="1"/>
          </p:cNvPicPr>
          <p:nvPr/>
        </p:nvPicPr>
        <p:blipFill>
          <a:blip r:embed="rId2" cstate="print"/>
          <a:srcRect/>
          <a:stretch>
            <a:fillRect/>
          </a:stretch>
        </p:blipFill>
        <p:spPr bwMode="auto">
          <a:xfrm>
            <a:off x="285751" y="1428750"/>
            <a:ext cx="4862313" cy="1680728"/>
          </a:xfrm>
          <a:prstGeom prst="rect">
            <a:avLst/>
          </a:prstGeom>
          <a:noFill/>
          <a:ln w="9525">
            <a:noFill/>
            <a:miter lim="800000"/>
            <a:headEnd/>
            <a:tailEnd/>
          </a:ln>
        </p:spPr>
      </p:pic>
      <p:sp>
        <p:nvSpPr>
          <p:cNvPr id="24579" name="TextBox 2"/>
          <p:cNvSpPr txBox="1">
            <a:spLocks noChangeArrowheads="1"/>
          </p:cNvSpPr>
          <p:nvPr/>
        </p:nvSpPr>
        <p:spPr bwMode="auto">
          <a:xfrm>
            <a:off x="642938" y="357188"/>
            <a:ext cx="7786687" cy="523875"/>
          </a:xfrm>
          <a:prstGeom prst="rect">
            <a:avLst/>
          </a:prstGeom>
          <a:noFill/>
          <a:ln w="9525">
            <a:noFill/>
            <a:miter lim="800000"/>
            <a:headEnd/>
            <a:tailEnd/>
          </a:ln>
        </p:spPr>
        <p:txBody>
          <a:bodyPr>
            <a:spAutoFit/>
          </a:bodyPr>
          <a:lstStyle/>
          <a:p>
            <a:r>
              <a:rPr lang="en-GB" sz="2800" b="1">
                <a:solidFill>
                  <a:srgbClr val="FF0000"/>
                </a:solidFill>
                <a:latin typeface="Calibri" pitchFamily="34" charset="0"/>
              </a:rPr>
              <a:t>Maths and the Braille System</a:t>
            </a:r>
          </a:p>
        </p:txBody>
      </p:sp>
      <p:sp>
        <p:nvSpPr>
          <p:cNvPr id="24580" name="TextBox 3"/>
          <p:cNvSpPr txBox="1">
            <a:spLocks noChangeArrowheads="1"/>
          </p:cNvSpPr>
          <p:nvPr/>
        </p:nvSpPr>
        <p:spPr bwMode="auto">
          <a:xfrm>
            <a:off x="500063" y="4286250"/>
            <a:ext cx="4500562" cy="923330"/>
          </a:xfrm>
          <a:prstGeom prst="rect">
            <a:avLst/>
          </a:prstGeom>
          <a:noFill/>
          <a:ln w="9525">
            <a:noFill/>
            <a:miter lim="800000"/>
            <a:headEnd/>
            <a:tailEnd/>
          </a:ln>
        </p:spPr>
        <p:txBody>
          <a:bodyPr wrap="square">
            <a:spAutoFit/>
          </a:bodyPr>
          <a:lstStyle/>
          <a:p>
            <a:r>
              <a:rPr lang="en-GB" b="1" dirty="0">
                <a:latin typeface="Calibri" pitchFamily="34" charset="0"/>
              </a:rPr>
              <a:t>Get pupils to work out how many different permutations you can get on the six pattern of a dice?</a:t>
            </a:r>
          </a:p>
        </p:txBody>
      </p:sp>
      <p:pic>
        <p:nvPicPr>
          <p:cNvPr id="24581" name="Picture 3" descr="C:\Documents and Settings\rrieser\Local Settings\Temporary Internet Files\Content.IE5\5PZR6PJE\MCj04348060000[1].png"/>
          <p:cNvPicPr>
            <a:picLocks noChangeAspect="1" noChangeArrowheads="1"/>
          </p:cNvPicPr>
          <p:nvPr/>
        </p:nvPicPr>
        <p:blipFill>
          <a:blip r:embed="rId3" cstate="print"/>
          <a:srcRect l="57677" t="3906" b="45305"/>
          <a:stretch>
            <a:fillRect/>
          </a:stretch>
        </p:blipFill>
        <p:spPr bwMode="auto">
          <a:xfrm>
            <a:off x="2051720" y="5300663"/>
            <a:ext cx="1143000" cy="1485900"/>
          </a:xfrm>
          <a:prstGeom prst="rect">
            <a:avLst/>
          </a:prstGeom>
          <a:noFill/>
          <a:ln w="9525">
            <a:noFill/>
            <a:miter lim="800000"/>
            <a:headEnd/>
            <a:tailEnd/>
          </a:ln>
        </p:spPr>
      </p:pic>
      <p:pic>
        <p:nvPicPr>
          <p:cNvPr id="24582" name="Picture 1" descr="X:\My Documents\My Pictures\RRDE Logo\rrlogo.gif"/>
          <p:cNvPicPr>
            <a:picLocks noChangeAspect="1" noChangeArrowheads="1"/>
          </p:cNvPicPr>
          <p:nvPr/>
        </p:nvPicPr>
        <p:blipFill>
          <a:blip r:embed="rId4" cstate="print"/>
          <a:srcRect/>
          <a:stretch>
            <a:fillRect/>
          </a:stretch>
        </p:blipFill>
        <p:spPr bwMode="auto">
          <a:xfrm>
            <a:off x="7715250" y="5786438"/>
            <a:ext cx="874713" cy="514350"/>
          </a:xfrm>
          <a:prstGeom prst="rect">
            <a:avLst/>
          </a:prstGeom>
          <a:noFill/>
          <a:ln w="9525">
            <a:noFill/>
            <a:miter lim="800000"/>
            <a:headEnd/>
            <a:tailEnd/>
          </a:ln>
        </p:spPr>
      </p:pic>
      <p:pic>
        <p:nvPicPr>
          <p:cNvPr id="7" name="Picture 2" descr="S:\Shared\Projects\KS1 Early Years Pack - All Equal All Different\KSI EARLY YEARS PACK\Artwork\Teachers Guide\Page 74-finger spelling alphabet.jpg"/>
          <p:cNvPicPr>
            <a:picLocks noChangeAspect="1" noChangeArrowheads="1"/>
          </p:cNvPicPr>
          <p:nvPr/>
        </p:nvPicPr>
        <p:blipFill>
          <a:blip r:embed="rId5" cstate="print"/>
          <a:srcRect/>
          <a:stretch>
            <a:fillRect/>
          </a:stretch>
        </p:blipFill>
        <p:spPr bwMode="auto">
          <a:xfrm>
            <a:off x="5292081" y="0"/>
            <a:ext cx="3851920" cy="541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rgbClr val="FF0000"/>
                </a:solidFill>
              </a:rPr>
              <a:t>SDG Indicators Goal 4 Education &amp;Disability</a:t>
            </a:r>
            <a:endParaRPr lang="en-GB" dirty="0">
              <a:solidFill>
                <a:srgbClr val="FF0000"/>
              </a:solidFill>
            </a:endParaRPr>
          </a:p>
        </p:txBody>
      </p:sp>
      <p:sp>
        <p:nvSpPr>
          <p:cNvPr id="3" name="Content Placeholder 2"/>
          <p:cNvSpPr>
            <a:spLocks noGrp="1"/>
          </p:cNvSpPr>
          <p:nvPr>
            <p:ph idx="1"/>
          </p:nvPr>
        </p:nvSpPr>
        <p:spPr>
          <a:xfrm>
            <a:off x="251520" y="1600200"/>
            <a:ext cx="8435280" cy="4997152"/>
          </a:xfrm>
        </p:spPr>
        <p:txBody>
          <a:bodyPr>
            <a:normAutofit fontScale="55000" lnSpcReduction="20000"/>
          </a:bodyPr>
          <a:lstStyle/>
          <a:p>
            <a:r>
              <a:rPr lang="en-GB" dirty="0" smtClean="0"/>
              <a:t>Goal 4. </a:t>
            </a:r>
            <a:r>
              <a:rPr lang="en-GB" b="1" dirty="0" smtClean="0">
                <a:solidFill>
                  <a:srgbClr val="FF0000"/>
                </a:solidFill>
              </a:rPr>
              <a:t>Ensure inclusive and equitable quality education and promote lifelong learning opportunities for all</a:t>
            </a:r>
          </a:p>
          <a:p>
            <a:endParaRPr lang="en-GB" b="1" dirty="0" smtClean="0">
              <a:solidFill>
                <a:srgbClr val="FF0000"/>
              </a:solidFill>
            </a:endParaRPr>
          </a:p>
          <a:p>
            <a:r>
              <a:rPr lang="en-GB" dirty="0" smtClean="0"/>
              <a:t> 4.5 By 2030, eliminate gender disparities in education and ensure equal access to all levels of education and vocational training for the vulnerable, </a:t>
            </a:r>
            <a:r>
              <a:rPr lang="en-GB" b="1" dirty="0" smtClean="0">
                <a:solidFill>
                  <a:srgbClr val="FF0000"/>
                </a:solidFill>
              </a:rPr>
              <a:t>including persons with disabilities</a:t>
            </a:r>
            <a:r>
              <a:rPr lang="en-GB" dirty="0" smtClean="0"/>
              <a:t>, indigenous peoples and children in vulnerable situations </a:t>
            </a:r>
          </a:p>
          <a:p>
            <a:endParaRPr lang="en-GB" dirty="0" smtClean="0"/>
          </a:p>
          <a:p>
            <a:r>
              <a:rPr lang="en-GB" dirty="0" smtClean="0"/>
              <a:t>4.5.1 Parity indices (female/male, rural/urban, bottom/top wealth quintile and others such as </a:t>
            </a:r>
            <a:r>
              <a:rPr lang="en-GB" b="1" dirty="0" smtClean="0">
                <a:solidFill>
                  <a:srgbClr val="FF0000"/>
                </a:solidFill>
              </a:rPr>
              <a:t>disability status</a:t>
            </a:r>
            <a:r>
              <a:rPr lang="en-GB" dirty="0" smtClean="0"/>
              <a:t>, indigenous peoples and conflict-affected, as data become available) for all education indicators on this list that can be disaggregated </a:t>
            </a:r>
          </a:p>
          <a:p>
            <a:r>
              <a:rPr lang="en-GB" dirty="0" smtClean="0"/>
              <a:t>4.a Build and upgrade education facilities that are child, </a:t>
            </a:r>
            <a:r>
              <a:rPr lang="en-GB" b="1" dirty="0" smtClean="0">
                <a:solidFill>
                  <a:srgbClr val="FF0000"/>
                </a:solidFill>
              </a:rPr>
              <a:t>disability</a:t>
            </a:r>
            <a:r>
              <a:rPr lang="en-GB" dirty="0" smtClean="0"/>
              <a:t> and gender sensitive and provide </a:t>
            </a:r>
            <a:r>
              <a:rPr lang="en-GB" b="1" dirty="0" smtClean="0">
                <a:solidFill>
                  <a:srgbClr val="FF0000"/>
                </a:solidFill>
              </a:rPr>
              <a:t>safe, nonviolent, inclusive and effective learning environments for all </a:t>
            </a:r>
          </a:p>
          <a:p>
            <a:endParaRPr lang="en-GB" b="1" dirty="0" smtClean="0">
              <a:solidFill>
                <a:srgbClr val="FF0000"/>
              </a:solidFill>
            </a:endParaRPr>
          </a:p>
          <a:p>
            <a:r>
              <a:rPr lang="en-GB" dirty="0" smtClean="0"/>
              <a:t>4.a.1 Proportion of schools with access to: (a) electricity; (b) the Internet for pedagogical purposes; (c) computers for pedagogical purposes; (d)</a:t>
            </a:r>
            <a:r>
              <a:rPr lang="en-GB" b="1" dirty="0" smtClean="0">
                <a:solidFill>
                  <a:srgbClr val="FF0000"/>
                </a:solidFill>
              </a:rPr>
              <a:t> adapted infrastructure and materials for students with disabilities; </a:t>
            </a:r>
            <a:r>
              <a:rPr lang="en-GB" dirty="0" smtClean="0"/>
              <a:t>(e) basic drinking water; (f) single-sex basic sanitation facilities; and (g) basic </a:t>
            </a:r>
            <a:r>
              <a:rPr lang="en-GB" dirty="0" err="1" smtClean="0"/>
              <a:t>handwashing</a:t>
            </a:r>
            <a:r>
              <a:rPr lang="en-GB" dirty="0" smtClean="0"/>
              <a:t> facilities (as per the WASH indicator definitions) </a:t>
            </a:r>
            <a:endParaRPr lang="en-GB" dirty="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7668344" y="6019794"/>
            <a:ext cx="1475656" cy="8382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rrieser\Local Settings\Temporary Internet Files\Content.IE5\WYIHZMZK\MCBD10548_0000[1].wmf"/>
          <p:cNvPicPr>
            <a:picLocks noChangeAspect="1" noChangeArrowheads="1"/>
          </p:cNvPicPr>
          <p:nvPr/>
        </p:nvPicPr>
        <p:blipFill>
          <a:blip r:embed="rId2" cstate="print"/>
          <a:srcRect/>
          <a:stretch>
            <a:fillRect/>
          </a:stretch>
        </p:blipFill>
        <p:spPr bwMode="auto">
          <a:xfrm>
            <a:off x="642938" y="1643063"/>
            <a:ext cx="1785937" cy="1814512"/>
          </a:xfrm>
          <a:prstGeom prst="rect">
            <a:avLst/>
          </a:prstGeom>
          <a:noFill/>
          <a:ln w="9525">
            <a:noFill/>
            <a:miter lim="800000"/>
            <a:headEnd/>
            <a:tailEnd/>
          </a:ln>
        </p:spPr>
      </p:pic>
      <p:sp>
        <p:nvSpPr>
          <p:cNvPr id="25603" name="TextBox 3"/>
          <p:cNvSpPr txBox="1">
            <a:spLocks noChangeArrowheads="1"/>
          </p:cNvSpPr>
          <p:nvPr/>
        </p:nvSpPr>
        <p:spPr bwMode="auto">
          <a:xfrm>
            <a:off x="428625" y="500063"/>
            <a:ext cx="8501063" cy="523875"/>
          </a:xfrm>
          <a:prstGeom prst="rect">
            <a:avLst/>
          </a:prstGeom>
          <a:noFill/>
          <a:ln w="9525">
            <a:noFill/>
            <a:miter lim="800000"/>
            <a:headEnd/>
            <a:tailEnd/>
          </a:ln>
        </p:spPr>
        <p:txBody>
          <a:bodyPr>
            <a:spAutoFit/>
          </a:bodyPr>
          <a:lstStyle/>
          <a:p>
            <a:r>
              <a:rPr lang="en-GB" sz="2800" b="1">
                <a:solidFill>
                  <a:srgbClr val="FF0000"/>
                </a:solidFill>
                <a:latin typeface="Calibri" pitchFamily="34" charset="0"/>
              </a:rPr>
              <a:t>Gradients-What is the right angle for as wheelchair</a:t>
            </a:r>
            <a:r>
              <a:rPr lang="en-GB" sz="2800">
                <a:solidFill>
                  <a:srgbClr val="FF0000"/>
                </a:solidFill>
                <a:latin typeface="Calibri" pitchFamily="34" charset="0"/>
              </a:rPr>
              <a:t>?</a:t>
            </a:r>
          </a:p>
        </p:txBody>
      </p:sp>
      <p:cxnSp>
        <p:nvCxnSpPr>
          <p:cNvPr id="6" name="Straight Arrow Connector 5"/>
          <p:cNvCxnSpPr/>
          <p:nvPr/>
        </p:nvCxnSpPr>
        <p:spPr>
          <a:xfrm flipV="1">
            <a:off x="3429000" y="1714500"/>
            <a:ext cx="3429000" cy="10715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286125" y="2714625"/>
            <a:ext cx="2857500" cy="71438"/>
          </a:xfrm>
          <a:prstGeom prst="line">
            <a:avLst/>
          </a:prstGeom>
        </p:spPr>
        <p:style>
          <a:lnRef idx="1">
            <a:schemeClr val="accent1"/>
          </a:lnRef>
          <a:fillRef idx="0">
            <a:schemeClr val="accent1"/>
          </a:fillRef>
          <a:effectRef idx="0">
            <a:schemeClr val="accent1"/>
          </a:effectRef>
          <a:fontRef idx="minor">
            <a:schemeClr val="tx1"/>
          </a:fontRef>
        </p:style>
      </p:cxnSp>
      <p:sp>
        <p:nvSpPr>
          <p:cNvPr id="25606" name="TextBox 9"/>
          <p:cNvSpPr txBox="1">
            <a:spLocks noChangeArrowheads="1"/>
          </p:cNvSpPr>
          <p:nvPr/>
        </p:nvSpPr>
        <p:spPr bwMode="auto">
          <a:xfrm>
            <a:off x="5715000" y="2143125"/>
            <a:ext cx="2857500" cy="369888"/>
          </a:xfrm>
          <a:prstGeom prst="rect">
            <a:avLst/>
          </a:prstGeom>
          <a:noFill/>
          <a:ln w="9525">
            <a:noFill/>
            <a:miter lim="800000"/>
            <a:headEnd/>
            <a:tailEnd/>
          </a:ln>
        </p:spPr>
        <p:txBody>
          <a:bodyPr>
            <a:spAutoFit/>
          </a:bodyPr>
          <a:lstStyle/>
          <a:p>
            <a:r>
              <a:rPr lang="en-GB">
                <a:latin typeface="Calibri" pitchFamily="34" charset="0"/>
              </a:rPr>
              <a:t>Too steep-dangerous</a:t>
            </a:r>
          </a:p>
        </p:txBody>
      </p:sp>
      <p:cxnSp>
        <p:nvCxnSpPr>
          <p:cNvPr id="12" name="Straight Connector 11"/>
          <p:cNvCxnSpPr/>
          <p:nvPr/>
        </p:nvCxnSpPr>
        <p:spPr>
          <a:xfrm flipV="1">
            <a:off x="3429000" y="5143500"/>
            <a:ext cx="4143375"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429000" y="4786313"/>
            <a:ext cx="4500563" cy="428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609" name="TextBox 15"/>
          <p:cNvSpPr txBox="1">
            <a:spLocks noChangeArrowheads="1"/>
          </p:cNvSpPr>
          <p:nvPr/>
        </p:nvSpPr>
        <p:spPr bwMode="auto">
          <a:xfrm>
            <a:off x="4714875" y="5500688"/>
            <a:ext cx="3000375" cy="369887"/>
          </a:xfrm>
          <a:prstGeom prst="rect">
            <a:avLst/>
          </a:prstGeom>
          <a:noFill/>
          <a:ln w="9525">
            <a:noFill/>
            <a:miter lim="800000"/>
            <a:headEnd/>
            <a:tailEnd/>
          </a:ln>
        </p:spPr>
        <p:txBody>
          <a:bodyPr>
            <a:spAutoFit/>
          </a:bodyPr>
          <a:lstStyle/>
          <a:p>
            <a:r>
              <a:rPr lang="en-GB">
                <a:latin typeface="Calibri" pitchFamily="34" charset="0"/>
              </a:rPr>
              <a:t>Too gentle-tiring </a:t>
            </a:r>
          </a:p>
        </p:txBody>
      </p:sp>
      <p:pic>
        <p:nvPicPr>
          <p:cNvPr id="25610" name="Picture 4" descr="C:\Documents and Settings\rrieser\Local Settings\Temporary Internet Files\Content.IE5\WYIHZMZK\MPj03143620000[1].jpg"/>
          <p:cNvPicPr>
            <a:picLocks noChangeAspect="1" noChangeArrowheads="1"/>
          </p:cNvPicPr>
          <p:nvPr/>
        </p:nvPicPr>
        <p:blipFill>
          <a:blip r:embed="rId3" cstate="print"/>
          <a:srcRect/>
          <a:stretch>
            <a:fillRect/>
          </a:stretch>
        </p:blipFill>
        <p:spPr bwMode="auto">
          <a:xfrm rot="-1062630">
            <a:off x="4295775" y="1039813"/>
            <a:ext cx="1387475" cy="1219200"/>
          </a:xfrm>
          <a:prstGeom prst="rect">
            <a:avLst/>
          </a:prstGeom>
          <a:noFill/>
          <a:ln w="9525">
            <a:noFill/>
            <a:miter lim="800000"/>
            <a:headEnd/>
            <a:tailEnd/>
          </a:ln>
        </p:spPr>
      </p:pic>
      <p:pic>
        <p:nvPicPr>
          <p:cNvPr id="25611" name="Picture 5" descr="C:\Documents and Settings\rrieser\Local Settings\Temporary Internet Files\Content.IE5\WYIHZMZK\MPj03143620000[1].jpg"/>
          <p:cNvPicPr>
            <a:picLocks noChangeAspect="1" noChangeArrowheads="1"/>
          </p:cNvPicPr>
          <p:nvPr/>
        </p:nvPicPr>
        <p:blipFill>
          <a:blip r:embed="rId4" cstate="print"/>
          <a:srcRect b="2396"/>
          <a:stretch>
            <a:fillRect/>
          </a:stretch>
        </p:blipFill>
        <p:spPr bwMode="auto">
          <a:xfrm rot="-391248">
            <a:off x="5065713" y="3716338"/>
            <a:ext cx="1358900" cy="1217612"/>
          </a:xfrm>
          <a:prstGeom prst="rect">
            <a:avLst/>
          </a:prstGeom>
          <a:noFill/>
          <a:ln w="9525">
            <a:noFill/>
            <a:miter lim="800000"/>
            <a:headEnd/>
            <a:tailEnd/>
          </a:ln>
        </p:spPr>
      </p:pic>
      <p:sp>
        <p:nvSpPr>
          <p:cNvPr id="25612" name="TextBox 19"/>
          <p:cNvSpPr txBox="1">
            <a:spLocks noChangeArrowheads="1"/>
          </p:cNvSpPr>
          <p:nvPr/>
        </p:nvSpPr>
        <p:spPr bwMode="auto">
          <a:xfrm>
            <a:off x="714375" y="6072188"/>
            <a:ext cx="6572250" cy="369887"/>
          </a:xfrm>
          <a:prstGeom prst="rect">
            <a:avLst/>
          </a:prstGeom>
          <a:noFill/>
          <a:ln w="9525">
            <a:noFill/>
            <a:miter lim="800000"/>
            <a:headEnd/>
            <a:tailEnd/>
          </a:ln>
        </p:spPr>
        <p:txBody>
          <a:bodyPr>
            <a:spAutoFit/>
          </a:bodyPr>
          <a:lstStyle/>
          <a:p>
            <a:r>
              <a:rPr lang="en-GB">
                <a:latin typeface="Calibri" pitchFamily="34" charset="0"/>
              </a:rPr>
              <a:t>Answer -Between 1 in 20 and 1 in 12</a:t>
            </a:r>
          </a:p>
        </p:txBody>
      </p:sp>
      <p:pic>
        <p:nvPicPr>
          <p:cNvPr id="25613" name="Picture 1" descr="X:\My Documents\My Pictures\RRDE Logo\rrlogo.gif"/>
          <p:cNvPicPr>
            <a:picLocks noChangeAspect="1" noChangeArrowheads="1"/>
          </p:cNvPicPr>
          <p:nvPr/>
        </p:nvPicPr>
        <p:blipFill>
          <a:blip r:embed="rId5" cstate="print"/>
          <a:srcRect/>
          <a:stretch>
            <a:fillRect/>
          </a:stretch>
        </p:blipFill>
        <p:spPr bwMode="auto">
          <a:xfrm>
            <a:off x="7715250" y="5786438"/>
            <a:ext cx="874713" cy="51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p:cNvSpPr txBox="1">
            <a:spLocks noChangeArrowheads="1"/>
          </p:cNvSpPr>
          <p:nvPr/>
        </p:nvSpPr>
        <p:spPr bwMode="auto">
          <a:xfrm>
            <a:off x="785813" y="214313"/>
            <a:ext cx="6786562" cy="369887"/>
          </a:xfrm>
          <a:prstGeom prst="rect">
            <a:avLst/>
          </a:prstGeom>
          <a:noFill/>
          <a:ln w="9525">
            <a:noFill/>
            <a:miter lim="800000"/>
            <a:headEnd/>
            <a:tailEnd/>
          </a:ln>
        </p:spPr>
        <p:txBody>
          <a:bodyPr>
            <a:spAutoFit/>
          </a:bodyPr>
          <a:lstStyle/>
          <a:p>
            <a:r>
              <a:rPr lang="en-GB"/>
              <a:t>Mapping Local Area for Good and Bad Access</a:t>
            </a:r>
          </a:p>
        </p:txBody>
      </p:sp>
      <p:pic>
        <p:nvPicPr>
          <p:cNvPr id="36867" name="Picture 3" descr="Map in detail.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6868" name="TextBox 4"/>
          <p:cNvSpPr txBox="1">
            <a:spLocks noChangeArrowheads="1"/>
          </p:cNvSpPr>
          <p:nvPr/>
        </p:nvSpPr>
        <p:spPr bwMode="auto">
          <a:xfrm>
            <a:off x="6929438" y="5143500"/>
            <a:ext cx="1857375" cy="923925"/>
          </a:xfrm>
          <a:prstGeom prst="rect">
            <a:avLst/>
          </a:prstGeom>
          <a:noFill/>
          <a:ln w="9525">
            <a:noFill/>
            <a:miter lim="800000"/>
            <a:headEnd/>
            <a:tailEnd/>
          </a:ln>
        </p:spPr>
        <p:txBody>
          <a:bodyPr>
            <a:spAutoFit/>
          </a:bodyPr>
          <a:lstStyle/>
          <a:p>
            <a:r>
              <a:rPr lang="en-GB"/>
              <a:t>Year 4 Geography </a:t>
            </a:r>
          </a:p>
          <a:p>
            <a:r>
              <a:rPr lang="en-GB"/>
              <a:t>St. Peters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679173"/>
          </a:xfrm>
          <a:prstGeom prst="rect">
            <a:avLst/>
          </a:prstGeom>
          <a:noFill/>
          <a:ln w="9525">
            <a:noFill/>
            <a:miter lim="800000"/>
            <a:headEnd/>
            <a:tailEnd/>
          </a:ln>
        </p:spPr>
      </p:pic>
    </p:spTree>
    <p:extLst>
      <p:ext uri="{BB962C8B-B14F-4D97-AF65-F5344CB8AC3E}">
        <p14:creationId xmlns:p14="http://schemas.microsoft.com/office/powerpoint/2010/main" val="1194762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0" y="0"/>
            <a:ext cx="9144000" cy="6858000"/>
          </a:xfrm>
          <a:prstGeom prst="rect">
            <a:avLst/>
          </a:prstGeom>
          <a:gradFill rotWithShape="0">
            <a:gsLst>
              <a:gs pos="0">
                <a:srgbClr val="FFFFCC"/>
              </a:gs>
              <a:gs pos="50000">
                <a:schemeClr val="accent1"/>
              </a:gs>
              <a:gs pos="100000">
                <a:srgbClr val="FFFFCC"/>
              </a:gs>
            </a:gsLst>
            <a:lin ang="5400000" scaled="1"/>
          </a:gradFill>
          <a:ln w="9525">
            <a:noFill/>
            <a:miter lim="800000"/>
            <a:headEnd/>
            <a:tailEnd/>
          </a:ln>
        </p:spPr>
        <p:txBody>
          <a:bodyPr/>
          <a:lstStyle/>
          <a:p>
            <a:pPr fontAlgn="auto">
              <a:spcBef>
                <a:spcPts val="0"/>
              </a:spcBef>
              <a:spcAft>
                <a:spcPts val="0"/>
              </a:spcAft>
              <a:defRPr/>
            </a:pPr>
            <a:endParaRPr lang="en-GB">
              <a:latin typeface="+mn-lt"/>
            </a:endParaRPr>
          </a:p>
        </p:txBody>
      </p:sp>
      <p:sp>
        <p:nvSpPr>
          <p:cNvPr id="29699" name="Rectangle 4"/>
          <p:cNvSpPr>
            <a:spLocks noChangeArrowheads="1"/>
          </p:cNvSpPr>
          <p:nvPr/>
        </p:nvSpPr>
        <p:spPr bwMode="auto">
          <a:xfrm>
            <a:off x="8277225" y="6308725"/>
            <a:ext cx="90488" cy="215900"/>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1</a:t>
            </a:r>
            <a:endParaRPr lang="en-US">
              <a:latin typeface="Calibri" pitchFamily="34" charset="0"/>
            </a:endParaRPr>
          </a:p>
        </p:txBody>
      </p:sp>
      <p:sp>
        <p:nvSpPr>
          <p:cNvPr id="29700" name="Rectangle 5"/>
          <p:cNvSpPr>
            <a:spLocks noChangeArrowheads="1"/>
          </p:cNvSpPr>
          <p:nvPr/>
        </p:nvSpPr>
        <p:spPr bwMode="auto">
          <a:xfrm>
            <a:off x="1752600" y="304800"/>
            <a:ext cx="7089775" cy="993775"/>
          </a:xfrm>
          <a:prstGeom prst="rect">
            <a:avLst/>
          </a:prstGeom>
          <a:solidFill>
            <a:schemeClr val="bg1"/>
          </a:solidFill>
          <a:ln w="9525">
            <a:solidFill>
              <a:srgbClr val="000000"/>
            </a:solidFill>
            <a:miter lim="800000"/>
            <a:headEnd/>
            <a:tailEnd/>
          </a:ln>
        </p:spPr>
        <p:txBody>
          <a:bodyPr/>
          <a:lstStyle/>
          <a:p>
            <a:endParaRPr lang="en-US">
              <a:latin typeface="Calibri" pitchFamily="34" charset="0"/>
            </a:endParaRPr>
          </a:p>
        </p:txBody>
      </p:sp>
      <p:sp>
        <p:nvSpPr>
          <p:cNvPr id="29701" name="Rectangle 7"/>
          <p:cNvSpPr>
            <a:spLocks noChangeArrowheads="1"/>
          </p:cNvSpPr>
          <p:nvPr/>
        </p:nvSpPr>
        <p:spPr bwMode="auto">
          <a:xfrm>
            <a:off x="1752600" y="533400"/>
            <a:ext cx="6937375" cy="644525"/>
          </a:xfrm>
          <a:prstGeom prst="rect">
            <a:avLst/>
          </a:prstGeom>
          <a:solidFill>
            <a:schemeClr val="bg1"/>
          </a:solidFill>
          <a:ln w="9525">
            <a:noFill/>
            <a:miter lim="800000"/>
            <a:headEnd/>
            <a:tailEnd/>
          </a:ln>
        </p:spPr>
        <p:txBody>
          <a:bodyPr/>
          <a:lstStyle/>
          <a:p>
            <a:endParaRPr lang="en-US">
              <a:latin typeface="Calibri" pitchFamily="34" charset="0"/>
            </a:endParaRPr>
          </a:p>
        </p:txBody>
      </p:sp>
      <p:sp>
        <p:nvSpPr>
          <p:cNvPr id="29702" name="Rectangle 8"/>
          <p:cNvSpPr>
            <a:spLocks noChangeArrowheads="1"/>
          </p:cNvSpPr>
          <p:nvPr/>
        </p:nvSpPr>
        <p:spPr bwMode="auto">
          <a:xfrm>
            <a:off x="2273300" y="600075"/>
            <a:ext cx="4416425" cy="554038"/>
          </a:xfrm>
          <a:prstGeom prst="rect">
            <a:avLst/>
          </a:prstGeom>
          <a:solidFill>
            <a:schemeClr val="bg1"/>
          </a:solidFill>
          <a:ln w="9525">
            <a:noFill/>
            <a:miter lim="800000"/>
            <a:headEnd/>
            <a:tailEnd/>
          </a:ln>
        </p:spPr>
        <p:txBody>
          <a:bodyPr wrap="none" lIns="0" tIns="0" rIns="0" bIns="0">
            <a:spAutoFit/>
          </a:bodyPr>
          <a:lstStyle/>
          <a:p>
            <a:r>
              <a:rPr lang="en-US" sz="3600" b="1">
                <a:solidFill>
                  <a:srgbClr val="000000"/>
                </a:solidFill>
                <a:latin typeface="Calibri" pitchFamily="34" charset="0"/>
              </a:rPr>
              <a:t> EUGENICIST THINKING</a:t>
            </a:r>
            <a:endParaRPr lang="en-US">
              <a:latin typeface="Calibri" pitchFamily="34" charset="0"/>
            </a:endParaRPr>
          </a:p>
        </p:txBody>
      </p:sp>
      <p:sp>
        <p:nvSpPr>
          <p:cNvPr id="29703" name="Rectangle 9"/>
          <p:cNvSpPr>
            <a:spLocks noChangeArrowheads="1"/>
          </p:cNvSpPr>
          <p:nvPr/>
        </p:nvSpPr>
        <p:spPr bwMode="auto">
          <a:xfrm>
            <a:off x="-3175" y="1484313"/>
            <a:ext cx="9147175" cy="2016125"/>
          </a:xfrm>
          <a:prstGeom prst="rect">
            <a:avLst/>
          </a:prstGeom>
          <a:noFill/>
          <a:ln w="9525">
            <a:noFill/>
            <a:miter lim="800000"/>
            <a:headEnd/>
            <a:tailEnd/>
          </a:ln>
        </p:spPr>
        <p:txBody>
          <a:bodyPr/>
          <a:lstStyle/>
          <a:p>
            <a:endParaRPr lang="en-US">
              <a:latin typeface="Calibri" pitchFamily="34" charset="0"/>
            </a:endParaRPr>
          </a:p>
        </p:txBody>
      </p:sp>
      <p:sp>
        <p:nvSpPr>
          <p:cNvPr id="29704" name="Rectangle 30"/>
          <p:cNvSpPr>
            <a:spLocks noChangeArrowheads="1"/>
          </p:cNvSpPr>
          <p:nvPr/>
        </p:nvSpPr>
        <p:spPr bwMode="auto">
          <a:xfrm>
            <a:off x="2916238" y="2997200"/>
            <a:ext cx="0" cy="276225"/>
          </a:xfrm>
          <a:prstGeom prst="rect">
            <a:avLst/>
          </a:prstGeom>
          <a:noFill/>
          <a:ln w="9525">
            <a:noFill/>
            <a:miter lim="800000"/>
            <a:headEnd/>
            <a:tailEnd/>
          </a:ln>
        </p:spPr>
        <p:txBody>
          <a:bodyPr wrap="none" lIns="0" tIns="0" rIns="0" bIns="0">
            <a:spAutoFit/>
          </a:bodyPr>
          <a:lstStyle/>
          <a:p>
            <a:endParaRPr lang="en-US">
              <a:latin typeface="Calibri" pitchFamily="34" charset="0"/>
            </a:endParaRPr>
          </a:p>
        </p:txBody>
      </p:sp>
      <p:sp>
        <p:nvSpPr>
          <p:cNvPr id="29705" name="Rectangle 33"/>
          <p:cNvSpPr>
            <a:spLocks noChangeArrowheads="1"/>
          </p:cNvSpPr>
          <p:nvPr/>
        </p:nvSpPr>
        <p:spPr bwMode="auto">
          <a:xfrm>
            <a:off x="0" y="3394075"/>
            <a:ext cx="9147175" cy="2476500"/>
          </a:xfrm>
          <a:prstGeom prst="rect">
            <a:avLst/>
          </a:prstGeom>
          <a:noFill/>
          <a:ln w="9525">
            <a:noFill/>
            <a:miter lim="800000"/>
            <a:headEnd/>
            <a:tailEnd/>
          </a:ln>
        </p:spPr>
        <p:txBody>
          <a:bodyPr/>
          <a:lstStyle/>
          <a:p>
            <a:endParaRPr lang="en-US">
              <a:latin typeface="Calibri" pitchFamily="34" charset="0"/>
            </a:endParaRPr>
          </a:p>
        </p:txBody>
      </p:sp>
      <p:sp>
        <p:nvSpPr>
          <p:cNvPr id="29706" name="Rectangle 41"/>
          <p:cNvSpPr>
            <a:spLocks noChangeArrowheads="1"/>
          </p:cNvSpPr>
          <p:nvPr/>
        </p:nvSpPr>
        <p:spPr bwMode="auto">
          <a:xfrm>
            <a:off x="4857750" y="5451475"/>
            <a:ext cx="0" cy="276225"/>
          </a:xfrm>
          <a:prstGeom prst="rect">
            <a:avLst/>
          </a:prstGeom>
          <a:noFill/>
          <a:ln w="9525">
            <a:noFill/>
            <a:miter lim="800000"/>
            <a:headEnd/>
            <a:tailEnd/>
          </a:ln>
        </p:spPr>
        <p:txBody>
          <a:bodyPr wrap="none" lIns="0" tIns="0" rIns="0" bIns="0">
            <a:spAutoFit/>
          </a:bodyPr>
          <a:lstStyle/>
          <a:p>
            <a:endParaRPr lang="en-US">
              <a:latin typeface="Calibri" pitchFamily="34" charset="0"/>
            </a:endParaRPr>
          </a:p>
        </p:txBody>
      </p:sp>
      <p:sp>
        <p:nvSpPr>
          <p:cNvPr id="29707" name="Rectangle 42"/>
          <p:cNvSpPr>
            <a:spLocks noChangeArrowheads="1"/>
          </p:cNvSpPr>
          <p:nvPr/>
        </p:nvSpPr>
        <p:spPr bwMode="auto">
          <a:xfrm>
            <a:off x="0" y="5867400"/>
            <a:ext cx="9147175" cy="844550"/>
          </a:xfrm>
          <a:prstGeom prst="rect">
            <a:avLst/>
          </a:prstGeom>
          <a:noFill/>
          <a:ln w="9525">
            <a:noFill/>
            <a:miter lim="800000"/>
            <a:headEnd/>
            <a:tailEnd/>
          </a:ln>
        </p:spPr>
        <p:txBody>
          <a:bodyPr/>
          <a:lstStyle/>
          <a:p>
            <a:endParaRPr lang="en-US">
              <a:latin typeface="Calibri" pitchFamily="34" charset="0"/>
            </a:endParaRPr>
          </a:p>
        </p:txBody>
      </p:sp>
      <p:sp>
        <p:nvSpPr>
          <p:cNvPr id="29708" name="Text Box 46"/>
          <p:cNvSpPr txBox="1">
            <a:spLocks noChangeArrowheads="1"/>
          </p:cNvSpPr>
          <p:nvPr/>
        </p:nvSpPr>
        <p:spPr bwMode="auto">
          <a:xfrm>
            <a:off x="3851275" y="1341438"/>
            <a:ext cx="5041900" cy="4708525"/>
          </a:xfrm>
          <a:prstGeom prst="rect">
            <a:avLst/>
          </a:prstGeom>
          <a:noFill/>
          <a:ln w="9525">
            <a:noFill/>
            <a:miter lim="800000"/>
            <a:headEnd/>
            <a:tailEnd/>
          </a:ln>
        </p:spPr>
        <p:txBody>
          <a:bodyPr>
            <a:spAutoFit/>
          </a:bodyPr>
          <a:lstStyle/>
          <a:p>
            <a:pPr>
              <a:spcBef>
                <a:spcPct val="50000"/>
              </a:spcBef>
            </a:pPr>
            <a:r>
              <a:rPr lang="en-GB" sz="2400" b="1">
                <a:latin typeface="Calibri" pitchFamily="34" charset="0"/>
              </a:rPr>
              <a:t>“The unnatural and increasingly rapid growth of the feebleminded classes, coupled with a steady restriction among all the thrifty, energetic and superior stocks constitutes a race danger. I feel that the source from which the stream of madness is fed should be cut off and sealed up before another year has passed.”</a:t>
            </a:r>
          </a:p>
          <a:p>
            <a:pPr>
              <a:spcBef>
                <a:spcPct val="50000"/>
              </a:spcBef>
            </a:pPr>
            <a:r>
              <a:rPr lang="en-GB" sz="2400">
                <a:latin typeface="Calibri" pitchFamily="34" charset="0"/>
              </a:rPr>
              <a:t> </a:t>
            </a:r>
            <a:r>
              <a:rPr lang="en-GB" sz="2400" b="1">
                <a:latin typeface="Calibri" pitchFamily="34" charset="0"/>
              </a:rPr>
              <a:t>Winston Churchill MP</a:t>
            </a:r>
            <a:r>
              <a:rPr lang="en-GB" sz="2400">
                <a:latin typeface="Calibri" pitchFamily="34" charset="0"/>
              </a:rPr>
              <a:t>, Home Secretary at the time the Mental Deficiency Act of 1913 became law.</a:t>
            </a:r>
          </a:p>
        </p:txBody>
      </p:sp>
      <p:pic>
        <p:nvPicPr>
          <p:cNvPr id="29709" name="Picture 47" descr="WC"/>
          <p:cNvPicPr>
            <a:picLocks noChangeAspect="1" noChangeArrowheads="1"/>
          </p:cNvPicPr>
          <p:nvPr/>
        </p:nvPicPr>
        <p:blipFill>
          <a:blip r:embed="rId2" cstate="print"/>
          <a:srcRect/>
          <a:stretch>
            <a:fillRect/>
          </a:stretch>
        </p:blipFill>
        <p:spPr bwMode="auto">
          <a:xfrm>
            <a:off x="0" y="1628775"/>
            <a:ext cx="3625850" cy="4752975"/>
          </a:xfrm>
          <a:prstGeom prst="rect">
            <a:avLst/>
          </a:prstGeom>
          <a:noFill/>
          <a:ln w="9525">
            <a:noFill/>
            <a:miter lim="800000"/>
            <a:headEnd/>
            <a:tailEnd/>
          </a:ln>
        </p:spPr>
      </p:pic>
      <p:pic>
        <p:nvPicPr>
          <p:cNvPr id="29710" name="Picture 1" descr="X:\My Documents\My Pictures\RRDE Logo\rrlogo.gif"/>
          <p:cNvPicPr>
            <a:picLocks noChangeAspect="1" noChangeArrowheads="1"/>
          </p:cNvPicPr>
          <p:nvPr/>
        </p:nvPicPr>
        <p:blipFill>
          <a:blip r:embed="rId3" cstate="print"/>
          <a:srcRect/>
          <a:stretch>
            <a:fillRect/>
          </a:stretch>
        </p:blipFill>
        <p:spPr bwMode="auto">
          <a:xfrm>
            <a:off x="87313" y="142875"/>
            <a:ext cx="1608137" cy="1071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2771" name="Text Box 3"/>
          <p:cNvSpPr txBox="1">
            <a:spLocks noChangeArrowheads="1"/>
          </p:cNvSpPr>
          <p:nvPr/>
        </p:nvSpPr>
        <p:spPr bwMode="auto">
          <a:xfrm>
            <a:off x="1981200" y="381000"/>
            <a:ext cx="6705600" cy="830263"/>
          </a:xfrm>
          <a:prstGeom prst="rect">
            <a:avLst/>
          </a:prstGeom>
          <a:noFill/>
          <a:ln w="9525">
            <a:noFill/>
            <a:miter lim="800000"/>
            <a:headEnd/>
            <a:tailEnd/>
          </a:ln>
        </p:spPr>
        <p:txBody>
          <a:bodyPr>
            <a:spAutoFit/>
          </a:bodyPr>
          <a:lstStyle/>
          <a:p>
            <a:pPr>
              <a:spcBef>
                <a:spcPct val="50000"/>
              </a:spcBef>
            </a:pPr>
            <a:r>
              <a:rPr lang="en-US" sz="2400">
                <a:latin typeface="Arial Black" pitchFamily="34" charset="0"/>
              </a:rPr>
              <a:t>Getting Rid of the ‘Useless Eaters’ in Nazi Germany 1933-1945</a:t>
            </a:r>
          </a:p>
        </p:txBody>
      </p:sp>
      <p:sp>
        <p:nvSpPr>
          <p:cNvPr id="32772" name="TextBox 3"/>
          <p:cNvSpPr txBox="1">
            <a:spLocks noChangeArrowheads="1"/>
          </p:cNvSpPr>
          <p:nvPr/>
        </p:nvSpPr>
        <p:spPr bwMode="auto">
          <a:xfrm>
            <a:off x="357188" y="4000500"/>
            <a:ext cx="1857375" cy="2862263"/>
          </a:xfrm>
          <a:prstGeom prst="rect">
            <a:avLst/>
          </a:prstGeom>
          <a:noFill/>
          <a:ln w="9525">
            <a:noFill/>
            <a:miter lim="800000"/>
            <a:headEnd/>
            <a:tailEnd/>
          </a:ln>
        </p:spPr>
        <p:txBody>
          <a:bodyPr>
            <a:spAutoFit/>
          </a:bodyPr>
          <a:lstStyle/>
          <a:p>
            <a:r>
              <a:rPr lang="en-GB" sz="2000" b="1">
                <a:solidFill>
                  <a:srgbClr val="FF0000"/>
                </a:solidFill>
                <a:latin typeface="Calibri" pitchFamily="34" charset="0"/>
              </a:rPr>
              <a:t>This led to </a:t>
            </a:r>
          </a:p>
          <a:p>
            <a:r>
              <a:rPr lang="en-GB" sz="2000" b="1">
                <a:solidFill>
                  <a:srgbClr val="FF0000"/>
                </a:solidFill>
                <a:latin typeface="Calibri" pitchFamily="34" charset="0"/>
              </a:rPr>
              <a:t>1 million disabled people being killed in Greater Germany by 1946 as a </a:t>
            </a:r>
          </a:p>
          <a:p>
            <a:r>
              <a:rPr lang="en-GB" sz="2000" b="1">
                <a:solidFill>
                  <a:srgbClr val="FF0000"/>
                </a:solidFill>
                <a:latin typeface="Calibri" pitchFamily="34" charset="0"/>
              </a:rPr>
              <a:t>BURDEN</a:t>
            </a:r>
          </a:p>
        </p:txBody>
      </p:sp>
      <p:pic>
        <p:nvPicPr>
          <p:cNvPr id="32773" name="Picture 1" descr="X:\My Documents\My Pictures\RRDE Logo\rrlogo.gif"/>
          <p:cNvPicPr>
            <a:picLocks noChangeAspect="1" noChangeArrowheads="1"/>
          </p:cNvPicPr>
          <p:nvPr/>
        </p:nvPicPr>
        <p:blipFill>
          <a:blip r:embed="rId3" cstate="print"/>
          <a:srcRect/>
          <a:stretch>
            <a:fillRect/>
          </a:stretch>
        </p:blipFill>
        <p:spPr bwMode="auto">
          <a:xfrm>
            <a:off x="395536" y="1484784"/>
            <a:ext cx="1131887" cy="642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Levers of Change-1 Parents &amp; DPOs</a:t>
            </a:r>
            <a:endParaRPr lang="en-GB" dirty="0">
              <a:solidFill>
                <a:srgbClr val="FF0000"/>
              </a:solidFill>
            </a:endParaRPr>
          </a:p>
        </p:txBody>
      </p:sp>
      <p:sp>
        <p:nvSpPr>
          <p:cNvPr id="3" name="Content Placeholder 2"/>
          <p:cNvSpPr>
            <a:spLocks noGrp="1"/>
          </p:cNvSpPr>
          <p:nvPr>
            <p:ph idx="1"/>
          </p:nvPr>
        </p:nvSpPr>
        <p:spPr>
          <a:xfrm>
            <a:off x="179512" y="1268762"/>
            <a:ext cx="2602632" cy="3240360"/>
          </a:xfrm>
        </p:spPr>
        <p:txBody>
          <a:bodyPr>
            <a:normAutofit/>
          </a:bodyPr>
          <a:lstStyle/>
          <a:p>
            <a:pPr>
              <a:buNone/>
            </a:pPr>
            <a:r>
              <a:rPr lang="en-GB" sz="2400" dirty="0" smtClean="0"/>
              <a:t>Parents of children with disabilities and Disabled People’s Organisations must be involved at every level</a:t>
            </a:r>
            <a:r>
              <a:rPr lang="en-GB" sz="2400" dirty="0"/>
              <a:t>.</a:t>
            </a:r>
          </a:p>
        </p:txBody>
      </p:sp>
      <p:pic>
        <p:nvPicPr>
          <p:cNvPr id="26626" name="Picture 2" descr="G:\Stuff for Commonwealth Book\Pictures Commonwealth 2nd Edition\Folder 1\15 Zanzibar2 IMG_0137.JPG"/>
          <p:cNvPicPr>
            <a:picLocks noChangeAspect="1" noChangeArrowheads="1"/>
          </p:cNvPicPr>
          <p:nvPr/>
        </p:nvPicPr>
        <p:blipFill>
          <a:blip r:embed="rId2" cstate="print"/>
          <a:srcRect/>
          <a:stretch>
            <a:fillRect/>
          </a:stretch>
        </p:blipFill>
        <p:spPr bwMode="auto">
          <a:xfrm>
            <a:off x="4660231" y="1268761"/>
            <a:ext cx="3264695" cy="2448272"/>
          </a:xfrm>
          <a:prstGeom prst="rect">
            <a:avLst/>
          </a:prstGeom>
          <a:noFill/>
        </p:spPr>
      </p:pic>
      <p:sp>
        <p:nvSpPr>
          <p:cNvPr id="5" name="TextBox 4"/>
          <p:cNvSpPr txBox="1"/>
          <p:nvPr/>
        </p:nvSpPr>
        <p:spPr>
          <a:xfrm>
            <a:off x="2555776" y="3789040"/>
            <a:ext cx="5472608" cy="369332"/>
          </a:xfrm>
          <a:prstGeom prst="rect">
            <a:avLst/>
          </a:prstGeom>
          <a:noFill/>
        </p:spPr>
        <p:txBody>
          <a:bodyPr wrap="square" rtlCol="0">
            <a:spAutoFit/>
          </a:bodyPr>
          <a:lstStyle/>
          <a:p>
            <a:r>
              <a:rPr lang="en-GB" dirty="0" smtClean="0"/>
              <a:t>Zanzibar Association People Developmental Disabilities </a:t>
            </a:r>
            <a:endParaRPr lang="en-GB" dirty="0"/>
          </a:p>
        </p:txBody>
      </p:sp>
      <p:pic>
        <p:nvPicPr>
          <p:cNvPr id="26627" name="Picture 3" descr="G:\Stuff for Commonwealth Book\Pictures Commonwealth 2nd Edition\Folder 1\1 Yes to inclusion! students in Mwanga primary school.jpg"/>
          <p:cNvPicPr>
            <a:picLocks noChangeAspect="1" noChangeArrowheads="1"/>
          </p:cNvPicPr>
          <p:nvPr/>
        </p:nvPicPr>
        <p:blipFill>
          <a:blip r:embed="rId3" cstate="print"/>
          <a:srcRect/>
          <a:stretch>
            <a:fillRect/>
          </a:stretch>
        </p:blipFill>
        <p:spPr bwMode="auto">
          <a:xfrm>
            <a:off x="3131840" y="4221088"/>
            <a:ext cx="3168352" cy="2376264"/>
          </a:xfrm>
          <a:prstGeom prst="rect">
            <a:avLst/>
          </a:prstGeom>
          <a:noFill/>
        </p:spPr>
      </p:pic>
      <p:sp>
        <p:nvSpPr>
          <p:cNvPr id="7" name="TextBox 6"/>
          <p:cNvSpPr txBox="1"/>
          <p:nvPr/>
        </p:nvSpPr>
        <p:spPr>
          <a:xfrm>
            <a:off x="6804248" y="4509121"/>
            <a:ext cx="1584176" cy="1200329"/>
          </a:xfrm>
          <a:prstGeom prst="rect">
            <a:avLst/>
          </a:prstGeom>
          <a:noFill/>
        </p:spPr>
        <p:txBody>
          <a:bodyPr wrap="square" rtlCol="0">
            <a:spAutoFit/>
          </a:bodyPr>
          <a:lstStyle/>
          <a:p>
            <a:r>
              <a:rPr lang="en-GB" dirty="0" smtClean="0"/>
              <a:t>MATAJU-Inclusive Education Consortium</a:t>
            </a:r>
            <a:endParaRPr lang="en-GB" dirty="0"/>
          </a:p>
        </p:txBody>
      </p:sp>
      <p:pic>
        <p:nvPicPr>
          <p:cNvPr id="8" name="Picture 1" descr="X:\My Documents\My Pictures\RRDE Logo\rrlogo.gif"/>
          <p:cNvPicPr>
            <a:picLocks noChangeAspect="1" noChangeArrowheads="1"/>
          </p:cNvPicPr>
          <p:nvPr/>
        </p:nvPicPr>
        <p:blipFill>
          <a:blip r:embed="rId4" cstate="print"/>
          <a:srcRect/>
          <a:stretch>
            <a:fillRect/>
          </a:stretch>
        </p:blipFill>
        <p:spPr bwMode="auto">
          <a:xfrm>
            <a:off x="7107445" y="5913303"/>
            <a:ext cx="1634960" cy="9286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rgbClr val="FF0000"/>
                </a:solidFill>
              </a:rPr>
              <a:t>Levers of Change 2-Capacity Building  </a:t>
            </a:r>
            <a:endParaRPr lang="en-GB" dirty="0">
              <a:solidFill>
                <a:srgbClr val="FF0000"/>
              </a:solidFill>
            </a:endParaRPr>
          </a:p>
        </p:txBody>
      </p:sp>
      <p:sp>
        <p:nvSpPr>
          <p:cNvPr id="3" name="Content Placeholder 2"/>
          <p:cNvSpPr>
            <a:spLocks noGrp="1"/>
          </p:cNvSpPr>
          <p:nvPr>
            <p:ph idx="1"/>
          </p:nvPr>
        </p:nvSpPr>
        <p:spPr>
          <a:xfrm>
            <a:off x="179512" y="1340769"/>
            <a:ext cx="2664296" cy="4525963"/>
          </a:xfrm>
        </p:spPr>
        <p:txBody>
          <a:bodyPr>
            <a:normAutofit fontScale="92500"/>
          </a:bodyPr>
          <a:lstStyle/>
          <a:p>
            <a:pPr>
              <a:buNone/>
            </a:pPr>
            <a:r>
              <a:rPr lang="en-GB" dirty="0" smtClean="0"/>
              <a:t>Disability</a:t>
            </a:r>
          </a:p>
          <a:p>
            <a:pPr>
              <a:buNone/>
            </a:pPr>
            <a:r>
              <a:rPr lang="en-GB" dirty="0" smtClean="0"/>
              <a:t>Equality</a:t>
            </a:r>
          </a:p>
          <a:p>
            <a:pPr>
              <a:buNone/>
            </a:pPr>
            <a:r>
              <a:rPr lang="en-GB" dirty="0" smtClean="0"/>
              <a:t>Training for</a:t>
            </a:r>
          </a:p>
          <a:p>
            <a:pPr>
              <a:buNone/>
            </a:pPr>
            <a:r>
              <a:rPr lang="en-GB" dirty="0" smtClean="0"/>
              <a:t>Teachers,</a:t>
            </a:r>
          </a:p>
          <a:p>
            <a:pPr>
              <a:buNone/>
            </a:pPr>
            <a:r>
              <a:rPr lang="en-GB" dirty="0" smtClean="0"/>
              <a:t>Parents and</a:t>
            </a:r>
          </a:p>
          <a:p>
            <a:pPr>
              <a:buNone/>
            </a:pPr>
            <a:r>
              <a:rPr lang="en-GB" dirty="0" smtClean="0"/>
              <a:t>Persons with</a:t>
            </a:r>
          </a:p>
          <a:p>
            <a:pPr>
              <a:buNone/>
            </a:pPr>
            <a:r>
              <a:rPr lang="en-GB" dirty="0" smtClean="0"/>
              <a:t>Disabilities and their DPOs</a:t>
            </a:r>
          </a:p>
        </p:txBody>
      </p:sp>
      <p:pic>
        <p:nvPicPr>
          <p:cNvPr id="27650" name="Picture 2" descr="G:\Stuff for Commonwealth Book\Pictures Commonwealth 2nd Edition\Folder 1\52 Participants South Pacific UNCRPD Capacity Building.JPG"/>
          <p:cNvPicPr>
            <a:picLocks noChangeAspect="1" noChangeArrowheads="1"/>
          </p:cNvPicPr>
          <p:nvPr/>
        </p:nvPicPr>
        <p:blipFill>
          <a:blip r:embed="rId2" cstate="print"/>
          <a:srcRect/>
          <a:stretch>
            <a:fillRect/>
          </a:stretch>
        </p:blipFill>
        <p:spPr bwMode="auto">
          <a:xfrm>
            <a:off x="2915816" y="1268760"/>
            <a:ext cx="3024336" cy="2268252"/>
          </a:xfrm>
          <a:prstGeom prst="rect">
            <a:avLst/>
          </a:prstGeom>
          <a:noFill/>
        </p:spPr>
      </p:pic>
      <p:pic>
        <p:nvPicPr>
          <p:cNvPr id="27651" name="Picture 3" descr="G:\Stuff for Commonwealth Book\Pictures Commonwealth 2nd Edition\Folder 1\51 Five year plan for Zambia.JPG"/>
          <p:cNvPicPr>
            <a:picLocks noChangeAspect="1" noChangeArrowheads="1"/>
          </p:cNvPicPr>
          <p:nvPr/>
        </p:nvPicPr>
        <p:blipFill>
          <a:blip r:embed="rId3" cstate="print"/>
          <a:srcRect/>
          <a:stretch>
            <a:fillRect/>
          </a:stretch>
        </p:blipFill>
        <p:spPr bwMode="auto">
          <a:xfrm>
            <a:off x="6084168" y="1412776"/>
            <a:ext cx="2880320" cy="2160240"/>
          </a:xfrm>
          <a:prstGeom prst="rect">
            <a:avLst/>
          </a:prstGeom>
          <a:noFill/>
        </p:spPr>
      </p:pic>
      <p:pic>
        <p:nvPicPr>
          <p:cNvPr id="27652" name="Picture 4" descr="G:\Stuff for Commonwealth Book\Pictures Commonwealth 2nd Edition\Folder 2\85 door to door crb.png"/>
          <p:cNvPicPr>
            <a:picLocks noChangeAspect="1" noChangeArrowheads="1"/>
          </p:cNvPicPr>
          <p:nvPr/>
        </p:nvPicPr>
        <p:blipFill>
          <a:blip r:embed="rId4" cstate="print"/>
          <a:srcRect/>
          <a:stretch>
            <a:fillRect/>
          </a:stretch>
        </p:blipFill>
        <p:spPr bwMode="auto">
          <a:xfrm>
            <a:off x="2915817" y="3861048"/>
            <a:ext cx="3184435" cy="2376264"/>
          </a:xfrm>
          <a:prstGeom prst="rect">
            <a:avLst/>
          </a:prstGeom>
          <a:noFill/>
        </p:spPr>
      </p:pic>
      <p:pic>
        <p:nvPicPr>
          <p:cNvPr id="8" name="Picture 5" descr="G:\Stuff for Commonwealth Book\Pictures Commonwealth 2nd Edition\Folder 2\121 UNESCO  Booklet Disabilitiescover.png"/>
          <p:cNvPicPr>
            <a:picLocks noChangeAspect="1" noChangeArrowheads="1"/>
          </p:cNvPicPr>
          <p:nvPr/>
        </p:nvPicPr>
        <p:blipFill>
          <a:blip r:embed="rId5" cstate="print"/>
          <a:srcRect/>
          <a:stretch>
            <a:fillRect/>
          </a:stretch>
        </p:blipFill>
        <p:spPr bwMode="auto">
          <a:xfrm>
            <a:off x="6660232" y="3861048"/>
            <a:ext cx="1883515" cy="2709292"/>
          </a:xfrm>
          <a:prstGeom prst="rect">
            <a:avLst/>
          </a:prstGeom>
          <a:noFill/>
        </p:spPr>
      </p:pic>
      <p:pic>
        <p:nvPicPr>
          <p:cNvPr id="9" name="Picture 1" descr="X:\My Documents\My Pictures\RRDE Logo\rrlogo.gif"/>
          <p:cNvPicPr>
            <a:picLocks noChangeAspect="1" noChangeArrowheads="1"/>
          </p:cNvPicPr>
          <p:nvPr/>
        </p:nvPicPr>
        <p:blipFill>
          <a:blip r:embed="rId6" cstate="print"/>
          <a:srcRect/>
          <a:stretch>
            <a:fillRect/>
          </a:stretch>
        </p:blipFill>
        <p:spPr bwMode="auto">
          <a:xfrm>
            <a:off x="323528" y="5929306"/>
            <a:ext cx="1634960" cy="9286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rgbClr val="FF0000"/>
                </a:solidFill>
              </a:rPr>
              <a:t>Lever 3 Mobilising Local Community</a:t>
            </a:r>
            <a:endParaRPr lang="en-GB" dirty="0">
              <a:solidFill>
                <a:srgbClr val="FF0000"/>
              </a:solidFill>
            </a:endParaRPr>
          </a:p>
        </p:txBody>
      </p:sp>
      <p:sp>
        <p:nvSpPr>
          <p:cNvPr id="3" name="Content Placeholder 2"/>
          <p:cNvSpPr>
            <a:spLocks noGrp="1"/>
          </p:cNvSpPr>
          <p:nvPr>
            <p:ph idx="1"/>
          </p:nvPr>
        </p:nvSpPr>
        <p:spPr>
          <a:xfrm>
            <a:off x="457200" y="1600201"/>
            <a:ext cx="2458616" cy="4525963"/>
          </a:xfrm>
        </p:spPr>
        <p:txBody>
          <a:bodyPr>
            <a:normAutofit lnSpcReduction="10000"/>
          </a:bodyPr>
          <a:lstStyle/>
          <a:p>
            <a:pPr>
              <a:buNone/>
            </a:pPr>
            <a:r>
              <a:rPr lang="en-GB" sz="2400" dirty="0" smtClean="0"/>
              <a:t>Mobilising local Community to support the inclusion of children with disabilities.</a:t>
            </a:r>
          </a:p>
          <a:p>
            <a:pPr>
              <a:buNone/>
            </a:pPr>
            <a:r>
              <a:rPr lang="en-GB" sz="2400" dirty="0" smtClean="0"/>
              <a:t>Bring resources and energy to support campaigning and making buildings accessible</a:t>
            </a:r>
            <a:endParaRPr lang="en-GB" sz="2400" dirty="0"/>
          </a:p>
        </p:txBody>
      </p:sp>
      <p:pic>
        <p:nvPicPr>
          <p:cNvPr id="28674" name="Picture 2" descr="G:\Stuff for Commonwealth Book\Pictures Commonwealth 2nd Edition\Folder 2\122Tanzania 2007 Kisarawe FDC Expanding the school (240).jpg"/>
          <p:cNvPicPr>
            <a:picLocks noChangeAspect="1" noChangeArrowheads="1"/>
          </p:cNvPicPr>
          <p:nvPr/>
        </p:nvPicPr>
        <p:blipFill>
          <a:blip r:embed="rId2" cstate="print"/>
          <a:srcRect/>
          <a:stretch>
            <a:fillRect/>
          </a:stretch>
        </p:blipFill>
        <p:spPr bwMode="auto">
          <a:xfrm>
            <a:off x="2843809" y="1268761"/>
            <a:ext cx="3264363" cy="2448272"/>
          </a:xfrm>
          <a:prstGeom prst="rect">
            <a:avLst/>
          </a:prstGeom>
          <a:noFill/>
        </p:spPr>
      </p:pic>
      <p:pic>
        <p:nvPicPr>
          <p:cNvPr id="28675" name="Picture 3" descr="G:\Stuff for Commonwealth Book\Pictures Commonwealth 2nd Edition\Folder 2\124 confluence ramp double railing.png"/>
          <p:cNvPicPr>
            <a:picLocks noChangeAspect="1" noChangeArrowheads="1"/>
          </p:cNvPicPr>
          <p:nvPr/>
        </p:nvPicPr>
        <p:blipFill>
          <a:blip r:embed="rId3" cstate="print"/>
          <a:srcRect/>
          <a:stretch>
            <a:fillRect/>
          </a:stretch>
        </p:blipFill>
        <p:spPr bwMode="auto">
          <a:xfrm>
            <a:off x="2843808" y="4005065"/>
            <a:ext cx="2636837" cy="1955800"/>
          </a:xfrm>
          <a:prstGeom prst="rect">
            <a:avLst/>
          </a:prstGeom>
          <a:noFill/>
        </p:spPr>
      </p:pic>
      <p:pic>
        <p:nvPicPr>
          <p:cNvPr id="28676" name="Picture 4" descr="G:\Stuff for Commonwealth Book\Pictures Commonwealth 2nd Edition\Folder 2\127 confluence yellow paint steps.png"/>
          <p:cNvPicPr>
            <a:picLocks noChangeAspect="1" noChangeArrowheads="1"/>
          </p:cNvPicPr>
          <p:nvPr/>
        </p:nvPicPr>
        <p:blipFill>
          <a:blip r:embed="rId4" cstate="print"/>
          <a:srcRect/>
          <a:stretch>
            <a:fillRect/>
          </a:stretch>
        </p:blipFill>
        <p:spPr bwMode="auto">
          <a:xfrm>
            <a:off x="6516217" y="1268761"/>
            <a:ext cx="1917700" cy="2566987"/>
          </a:xfrm>
          <a:prstGeom prst="rect">
            <a:avLst/>
          </a:prstGeom>
          <a:noFill/>
        </p:spPr>
      </p:pic>
      <p:pic>
        <p:nvPicPr>
          <p:cNvPr id="28677" name="Picture 5" descr="G:\Stuff for Commonwealth Book\Pictures Commonwealth 2nd Edition\Folder 2\119 Empowering parents Lupi speaks at workshop dec07.jpg"/>
          <p:cNvPicPr>
            <a:picLocks noChangeAspect="1" noChangeArrowheads="1"/>
          </p:cNvPicPr>
          <p:nvPr/>
        </p:nvPicPr>
        <p:blipFill>
          <a:blip r:embed="rId5" cstate="print"/>
          <a:srcRect/>
          <a:stretch>
            <a:fillRect/>
          </a:stretch>
        </p:blipFill>
        <p:spPr bwMode="auto">
          <a:xfrm>
            <a:off x="5796137" y="3933057"/>
            <a:ext cx="3081452" cy="2311301"/>
          </a:xfrm>
          <a:prstGeom prst="rect">
            <a:avLst/>
          </a:prstGeom>
          <a:noFill/>
        </p:spPr>
      </p:pic>
      <p:pic>
        <p:nvPicPr>
          <p:cNvPr id="8" name="Picture 1" descr="X:\My Documents\My Pictures\RRDE Logo\rrlogo.gif"/>
          <p:cNvPicPr>
            <a:picLocks noChangeAspect="1" noChangeArrowheads="1"/>
          </p:cNvPicPr>
          <p:nvPr/>
        </p:nvPicPr>
        <p:blipFill>
          <a:blip r:embed="rId6" cstate="print"/>
          <a:srcRect/>
          <a:stretch>
            <a:fillRect/>
          </a:stretch>
        </p:blipFill>
        <p:spPr bwMode="auto">
          <a:xfrm>
            <a:off x="2867975" y="5929306"/>
            <a:ext cx="1634960" cy="9286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55460"/>
            <a:ext cx="8229600" cy="418058"/>
          </a:xfrm>
        </p:spPr>
        <p:txBody>
          <a:bodyPr>
            <a:noAutofit/>
          </a:bodyPr>
          <a:lstStyle/>
          <a:p>
            <a:r>
              <a:rPr lang="en-GB" sz="2800" b="1" dirty="0" smtClean="0">
                <a:solidFill>
                  <a:srgbClr val="FF0000"/>
                </a:solidFill>
              </a:rPr>
              <a:t>Lever of Change 4 Influencing Government</a:t>
            </a:r>
            <a:endParaRPr lang="en-GB" sz="2800" b="1" dirty="0">
              <a:solidFill>
                <a:srgbClr val="FF0000"/>
              </a:solidFill>
            </a:endParaRPr>
          </a:p>
        </p:txBody>
      </p:sp>
      <p:sp>
        <p:nvSpPr>
          <p:cNvPr id="3" name="Content Placeholder 2"/>
          <p:cNvSpPr>
            <a:spLocks noGrp="1"/>
          </p:cNvSpPr>
          <p:nvPr>
            <p:ph idx="1"/>
          </p:nvPr>
        </p:nvSpPr>
        <p:spPr>
          <a:xfrm>
            <a:off x="179512" y="1052737"/>
            <a:ext cx="2376264" cy="5256584"/>
          </a:xfrm>
        </p:spPr>
        <p:txBody>
          <a:bodyPr>
            <a:normAutofit fontScale="55000" lnSpcReduction="20000"/>
          </a:bodyPr>
          <a:lstStyle/>
          <a:p>
            <a:pPr>
              <a:buNone/>
            </a:pPr>
            <a:r>
              <a:rPr lang="en-GB" b="1" dirty="0" smtClean="0"/>
              <a:t>One Ministry for all children’s education.</a:t>
            </a:r>
          </a:p>
          <a:p>
            <a:pPr>
              <a:buNone/>
            </a:pPr>
            <a:endParaRPr lang="en-GB" b="1" dirty="0" smtClean="0"/>
          </a:p>
          <a:p>
            <a:pPr>
              <a:buNone/>
            </a:pPr>
            <a:r>
              <a:rPr lang="en-GB" b="1" dirty="0" smtClean="0"/>
              <a:t>Flexible grade system and child centred curriculum.</a:t>
            </a:r>
          </a:p>
          <a:p>
            <a:pPr>
              <a:buNone/>
            </a:pPr>
            <a:endParaRPr lang="en-GB" b="1" dirty="0" smtClean="0"/>
          </a:p>
          <a:p>
            <a:pPr>
              <a:buNone/>
            </a:pPr>
            <a:r>
              <a:rPr lang="en-GB" b="1" dirty="0" smtClean="0"/>
              <a:t>Incentives for families to enrol disabled children. </a:t>
            </a:r>
          </a:p>
          <a:p>
            <a:pPr>
              <a:buNone/>
            </a:pPr>
            <a:endParaRPr lang="en-GB" b="1" dirty="0" smtClean="0"/>
          </a:p>
          <a:p>
            <a:pPr>
              <a:buNone/>
            </a:pPr>
            <a:r>
              <a:rPr lang="en-GB" b="1" dirty="0" smtClean="0"/>
              <a:t>Recruit and train disabled teachers.</a:t>
            </a:r>
          </a:p>
          <a:p>
            <a:pPr>
              <a:buNone/>
            </a:pPr>
            <a:endParaRPr lang="en-GB" b="1" dirty="0" smtClean="0"/>
          </a:p>
          <a:p>
            <a:pPr>
              <a:buNone/>
            </a:pPr>
            <a:r>
              <a:rPr lang="en-GB" b="1" dirty="0" smtClean="0"/>
              <a:t>Promoting Inclusive Education in local community</a:t>
            </a:r>
          </a:p>
          <a:p>
            <a:pPr>
              <a:buNone/>
            </a:pPr>
            <a:r>
              <a:rPr lang="en-GB" b="1" dirty="0" smtClean="0"/>
              <a:t>Community Based Rehabilitation</a:t>
            </a:r>
            <a:endParaRPr lang="en-GB" b="1" dirty="0"/>
          </a:p>
        </p:txBody>
      </p:sp>
      <p:pic>
        <p:nvPicPr>
          <p:cNvPr id="29698" name="Picture 2" descr="G:\Stuff for Commonwealth Book\Pictures Commonwealth 2nd Edition\Folder 2\99 inclusive_education_450.jpg"/>
          <p:cNvPicPr>
            <a:picLocks noChangeAspect="1" noChangeArrowheads="1"/>
          </p:cNvPicPr>
          <p:nvPr/>
        </p:nvPicPr>
        <p:blipFill>
          <a:blip r:embed="rId2" cstate="print"/>
          <a:srcRect/>
          <a:stretch>
            <a:fillRect/>
          </a:stretch>
        </p:blipFill>
        <p:spPr bwMode="auto">
          <a:xfrm>
            <a:off x="2483768" y="764704"/>
            <a:ext cx="4286251" cy="2019300"/>
          </a:xfrm>
          <a:prstGeom prst="rect">
            <a:avLst/>
          </a:prstGeom>
          <a:noFill/>
        </p:spPr>
      </p:pic>
      <p:pic>
        <p:nvPicPr>
          <p:cNvPr id="29699" name="Picture 3" descr="G:\Stuff for Commonwealth Book\Pictures Commonwealth 2nd Edition\Folder 2\141 Disablewd Head of Science St Augustines.TIF"/>
          <p:cNvPicPr>
            <a:picLocks noChangeAspect="1" noChangeArrowheads="1"/>
          </p:cNvPicPr>
          <p:nvPr/>
        </p:nvPicPr>
        <p:blipFill>
          <a:blip r:embed="rId3" cstate="print"/>
          <a:srcRect/>
          <a:stretch>
            <a:fillRect/>
          </a:stretch>
        </p:blipFill>
        <p:spPr bwMode="auto">
          <a:xfrm>
            <a:off x="5868146" y="3068961"/>
            <a:ext cx="2944919" cy="1656184"/>
          </a:xfrm>
          <a:prstGeom prst="rect">
            <a:avLst/>
          </a:prstGeom>
          <a:noFill/>
        </p:spPr>
      </p:pic>
      <p:pic>
        <p:nvPicPr>
          <p:cNvPr id="29700" name="Picture 4" descr="G:\Stuff for Commonwealth Book\Pictures Commonwealth 2nd Edition\Folder 1\5Young Voice Leonard Cheshire Disability.jpg"/>
          <p:cNvPicPr>
            <a:picLocks noChangeAspect="1" noChangeArrowheads="1"/>
          </p:cNvPicPr>
          <p:nvPr/>
        </p:nvPicPr>
        <p:blipFill>
          <a:blip r:embed="rId4" cstate="print"/>
          <a:srcRect/>
          <a:stretch>
            <a:fillRect/>
          </a:stretch>
        </p:blipFill>
        <p:spPr bwMode="auto">
          <a:xfrm>
            <a:off x="6876256" y="836712"/>
            <a:ext cx="1992221" cy="1494166"/>
          </a:xfrm>
          <a:prstGeom prst="rect">
            <a:avLst/>
          </a:prstGeom>
          <a:noFill/>
        </p:spPr>
      </p:pic>
      <p:pic>
        <p:nvPicPr>
          <p:cNvPr id="29701" name="Picture 5" descr="G:\Stuff for Commonwealth Book\Pictures Commonwealth 2nd Edition\Folder 1\13 David Blind Teacher Kerela.png"/>
          <p:cNvPicPr>
            <a:picLocks noChangeAspect="1" noChangeArrowheads="1"/>
          </p:cNvPicPr>
          <p:nvPr/>
        </p:nvPicPr>
        <p:blipFill>
          <a:blip r:embed="rId5" cstate="print"/>
          <a:srcRect/>
          <a:stretch>
            <a:fillRect/>
          </a:stretch>
        </p:blipFill>
        <p:spPr bwMode="auto">
          <a:xfrm>
            <a:off x="2627784" y="3140969"/>
            <a:ext cx="3000896" cy="1676776"/>
          </a:xfrm>
          <a:prstGeom prst="rect">
            <a:avLst/>
          </a:prstGeom>
          <a:noFill/>
        </p:spPr>
      </p:pic>
      <p:pic>
        <p:nvPicPr>
          <p:cNvPr id="29703" name="Picture 7" descr="G:\Stuff for Commonwealth Book\Pictures Commonwealth 2nd Edition\Folder 1\41 DPO Meeting.jpg"/>
          <p:cNvPicPr>
            <a:picLocks noChangeAspect="1" noChangeArrowheads="1"/>
          </p:cNvPicPr>
          <p:nvPr/>
        </p:nvPicPr>
        <p:blipFill>
          <a:blip r:embed="rId6" cstate="print"/>
          <a:srcRect/>
          <a:stretch>
            <a:fillRect/>
          </a:stretch>
        </p:blipFill>
        <p:spPr bwMode="auto">
          <a:xfrm>
            <a:off x="2699792" y="5013176"/>
            <a:ext cx="2934072" cy="1662641"/>
          </a:xfrm>
          <a:prstGeom prst="rect">
            <a:avLst/>
          </a:prstGeom>
          <a:noFill/>
        </p:spPr>
      </p:pic>
      <p:pic>
        <p:nvPicPr>
          <p:cNvPr id="10" name="Picture 1" descr="X:\My Documents\My Pictures\RRDE Logo\rrlogo.gif"/>
          <p:cNvPicPr>
            <a:picLocks noChangeAspect="1" noChangeArrowheads="1"/>
          </p:cNvPicPr>
          <p:nvPr/>
        </p:nvPicPr>
        <p:blipFill>
          <a:blip r:embed="rId7" cstate="print"/>
          <a:srcRect/>
          <a:stretch>
            <a:fillRect/>
          </a:stretch>
        </p:blipFill>
        <p:spPr bwMode="auto">
          <a:xfrm>
            <a:off x="107504" y="116632"/>
            <a:ext cx="1634960" cy="928694"/>
          </a:xfrm>
          <a:prstGeom prst="rect">
            <a:avLst/>
          </a:prstGeom>
          <a:noFill/>
          <a:ln w="9525">
            <a:noFill/>
            <a:miter lim="800000"/>
            <a:headEnd/>
            <a:tailEnd/>
          </a:ln>
        </p:spPr>
      </p:pic>
      <p:sp>
        <p:nvSpPr>
          <p:cNvPr id="11" name="TextBox 10"/>
          <p:cNvSpPr txBox="1"/>
          <p:nvPr/>
        </p:nvSpPr>
        <p:spPr>
          <a:xfrm>
            <a:off x="6012160" y="5085184"/>
            <a:ext cx="2880320" cy="1785104"/>
          </a:xfrm>
          <a:prstGeom prst="rect">
            <a:avLst/>
          </a:prstGeom>
          <a:noFill/>
        </p:spPr>
        <p:txBody>
          <a:bodyPr wrap="square" rtlCol="0">
            <a:spAutoFit/>
          </a:bodyPr>
          <a:lstStyle/>
          <a:p>
            <a:r>
              <a:rPr lang="en-GB" b="1" dirty="0" smtClean="0"/>
              <a:t>Funding, Training and developing influence for DPOs</a:t>
            </a:r>
          </a:p>
          <a:p>
            <a:r>
              <a:rPr lang="en-GB" sz="2800" b="1" dirty="0" smtClean="0">
                <a:solidFill>
                  <a:srgbClr val="FF0000"/>
                </a:solidFill>
              </a:rPr>
              <a:t>Nothing About Us </a:t>
            </a:r>
          </a:p>
          <a:p>
            <a:r>
              <a:rPr lang="en-GB" sz="2800" b="1" dirty="0" smtClean="0">
                <a:solidFill>
                  <a:srgbClr val="FF0000"/>
                </a:solidFill>
              </a:rPr>
              <a:t>Without Us.</a:t>
            </a:r>
            <a:endParaRPr lang="en-GB" sz="2800" b="1" dirty="0">
              <a:solidFill>
                <a:srgbClr val="FF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23112" cy="1143000"/>
          </a:xfrm>
        </p:spPr>
        <p:txBody>
          <a:bodyPr>
            <a:normAutofit fontScale="90000"/>
          </a:bodyPr>
          <a:lstStyle/>
          <a:p>
            <a:r>
              <a:rPr lang="en-GB" dirty="0" smtClean="0">
                <a:solidFill>
                  <a:srgbClr val="FF0000"/>
                </a:solidFill>
              </a:rPr>
              <a:t>Levers of Change 5-Peer Support </a:t>
            </a:r>
            <a:endParaRPr lang="en-GB" dirty="0">
              <a:solidFill>
                <a:srgbClr val="FF0000"/>
              </a:solidFill>
            </a:endParaRPr>
          </a:p>
        </p:txBody>
      </p:sp>
      <p:sp>
        <p:nvSpPr>
          <p:cNvPr id="3" name="Content Placeholder 2"/>
          <p:cNvSpPr>
            <a:spLocks noGrp="1"/>
          </p:cNvSpPr>
          <p:nvPr>
            <p:ph idx="1"/>
          </p:nvPr>
        </p:nvSpPr>
        <p:spPr>
          <a:xfrm>
            <a:off x="179512" y="1275238"/>
            <a:ext cx="2736304" cy="3665931"/>
          </a:xfrm>
        </p:spPr>
        <p:txBody>
          <a:bodyPr>
            <a:normAutofit fontScale="92500" lnSpcReduction="20000"/>
          </a:bodyPr>
          <a:lstStyle/>
          <a:p>
            <a:pPr>
              <a:buNone/>
            </a:pPr>
            <a:r>
              <a:rPr lang="en-GB" sz="2000" b="1" dirty="0" smtClean="0"/>
              <a:t>The biggest and most effective resource for inclusion is mobilising peers.</a:t>
            </a:r>
          </a:p>
          <a:p>
            <a:pPr>
              <a:buNone/>
            </a:pPr>
            <a:r>
              <a:rPr lang="en-GB" sz="2000" b="1" dirty="0" smtClean="0"/>
              <a:t>Children feel safe and welcomed at school.</a:t>
            </a:r>
          </a:p>
          <a:p>
            <a:pPr>
              <a:buNone/>
            </a:pPr>
            <a:r>
              <a:rPr lang="en-GB" sz="2000" b="1" dirty="0" smtClean="0"/>
              <a:t>Teachers Intentionally build relationships-Circles of Friends.</a:t>
            </a:r>
          </a:p>
          <a:p>
            <a:pPr>
              <a:buNone/>
            </a:pPr>
            <a:r>
              <a:rPr lang="en-GB" sz="2000" b="1" dirty="0" smtClean="0"/>
              <a:t>       Buddies</a:t>
            </a:r>
          </a:p>
          <a:p>
            <a:pPr>
              <a:buNone/>
            </a:pPr>
            <a:r>
              <a:rPr lang="en-GB" sz="2000" b="1" dirty="0" smtClean="0"/>
              <a:t>Challenge all bullying, harassment and violence</a:t>
            </a:r>
          </a:p>
          <a:p>
            <a:pPr>
              <a:buNone/>
            </a:pPr>
            <a:endParaRPr lang="en-GB" sz="2000" b="1" dirty="0"/>
          </a:p>
        </p:txBody>
      </p:sp>
      <p:pic>
        <p:nvPicPr>
          <p:cNvPr id="30722" name="Picture 2" descr="G:\Stuff for Commonwealth Book\Pictures Commonwealth 2nd Edition\Folder 1\26 Pakistan.png"/>
          <p:cNvPicPr>
            <a:picLocks noChangeAspect="1" noChangeArrowheads="1"/>
          </p:cNvPicPr>
          <p:nvPr/>
        </p:nvPicPr>
        <p:blipFill>
          <a:blip r:embed="rId2" cstate="print"/>
          <a:srcRect/>
          <a:stretch>
            <a:fillRect/>
          </a:stretch>
        </p:blipFill>
        <p:spPr bwMode="auto">
          <a:xfrm>
            <a:off x="2915817" y="1294332"/>
            <a:ext cx="2908668" cy="1905943"/>
          </a:xfrm>
          <a:prstGeom prst="rect">
            <a:avLst/>
          </a:prstGeom>
          <a:noFill/>
        </p:spPr>
      </p:pic>
      <p:pic>
        <p:nvPicPr>
          <p:cNvPr id="30723" name="Picture 3" descr="G:\Stuff for Commonwealth Book\Pictures Commonwealth 2nd Edition\Folder 1\21 supporting a peer Oriang Kenya.JPG"/>
          <p:cNvPicPr>
            <a:picLocks noChangeAspect="1" noChangeArrowheads="1"/>
          </p:cNvPicPr>
          <p:nvPr/>
        </p:nvPicPr>
        <p:blipFill>
          <a:blip r:embed="rId3" cstate="print"/>
          <a:srcRect/>
          <a:stretch>
            <a:fillRect/>
          </a:stretch>
        </p:blipFill>
        <p:spPr bwMode="auto">
          <a:xfrm>
            <a:off x="6012160" y="1268760"/>
            <a:ext cx="2736304" cy="1812802"/>
          </a:xfrm>
          <a:prstGeom prst="rect">
            <a:avLst/>
          </a:prstGeom>
          <a:noFill/>
        </p:spPr>
      </p:pic>
      <p:pic>
        <p:nvPicPr>
          <p:cNvPr id="30724" name="Picture 4" descr="G:\Stuff for Commonwealth Book\Pictures Commonwealth 2nd Edition\Folder 2\81 St Francis-1.jpg"/>
          <p:cNvPicPr>
            <a:picLocks noChangeAspect="1" noChangeArrowheads="1"/>
          </p:cNvPicPr>
          <p:nvPr/>
        </p:nvPicPr>
        <p:blipFill>
          <a:blip r:embed="rId4" cstate="print"/>
          <a:srcRect/>
          <a:stretch>
            <a:fillRect/>
          </a:stretch>
        </p:blipFill>
        <p:spPr bwMode="auto">
          <a:xfrm>
            <a:off x="3059832" y="3429000"/>
            <a:ext cx="3024336" cy="2013074"/>
          </a:xfrm>
          <a:prstGeom prst="rect">
            <a:avLst/>
          </a:prstGeom>
          <a:noFill/>
        </p:spPr>
      </p:pic>
      <p:pic>
        <p:nvPicPr>
          <p:cNvPr id="30725" name="Picture 5" descr="G:\Stuff for Commonwealth Book\Pictures Commonwealth 2nd Edition\Folder 2\120 Paul Mumba.jpg"/>
          <p:cNvPicPr>
            <a:picLocks noChangeAspect="1" noChangeArrowheads="1"/>
          </p:cNvPicPr>
          <p:nvPr/>
        </p:nvPicPr>
        <p:blipFill>
          <a:blip r:embed="rId5" cstate="print"/>
          <a:srcRect/>
          <a:stretch>
            <a:fillRect/>
          </a:stretch>
        </p:blipFill>
        <p:spPr bwMode="auto">
          <a:xfrm>
            <a:off x="6550214" y="3354449"/>
            <a:ext cx="1609725" cy="2162175"/>
          </a:xfrm>
          <a:prstGeom prst="rect">
            <a:avLst/>
          </a:prstGeom>
          <a:noFill/>
        </p:spPr>
      </p:pic>
      <p:sp>
        <p:nvSpPr>
          <p:cNvPr id="4" name="TextBox 3"/>
          <p:cNvSpPr txBox="1"/>
          <p:nvPr/>
        </p:nvSpPr>
        <p:spPr>
          <a:xfrm>
            <a:off x="251520" y="5605505"/>
            <a:ext cx="8784976" cy="1384995"/>
          </a:xfrm>
          <a:prstGeom prst="rect">
            <a:avLst/>
          </a:prstGeom>
          <a:noFill/>
        </p:spPr>
        <p:txBody>
          <a:bodyPr wrap="square" rtlCol="0">
            <a:spAutoFit/>
          </a:bodyPr>
          <a:lstStyle/>
          <a:p>
            <a:r>
              <a:rPr lang="en-GB" sz="2800" b="1" dirty="0" smtClean="0"/>
              <a:t>UNICEF Child Friendly Schools in 190 countries</a:t>
            </a:r>
          </a:p>
          <a:p>
            <a:r>
              <a:rPr lang="en-GB" sz="2800" b="1" dirty="0" smtClean="0"/>
              <a:t>Child to child in Zimbabwe</a:t>
            </a:r>
          </a:p>
          <a:p>
            <a:endParaRPr lang="en-GB" sz="2800" b="1" dirty="0" smtClean="0"/>
          </a:p>
        </p:txBody>
      </p:sp>
      <p:pic>
        <p:nvPicPr>
          <p:cNvPr id="9" name="Picture 1" descr="X:\My Documents\My Pictures\RRDE Logo\rrlogo.gif"/>
          <p:cNvPicPr>
            <a:picLocks noChangeAspect="1" noChangeArrowheads="1"/>
          </p:cNvPicPr>
          <p:nvPr/>
        </p:nvPicPr>
        <p:blipFill>
          <a:blip r:embed="rId6" cstate="print"/>
          <a:srcRect/>
          <a:stretch>
            <a:fillRect/>
          </a:stretch>
        </p:blipFill>
        <p:spPr bwMode="auto">
          <a:xfrm>
            <a:off x="7355077" y="318570"/>
            <a:ext cx="1634960" cy="9286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8229600" cy="4525963"/>
          </a:xfrm>
        </p:spPr>
        <p:txBody>
          <a:bodyPr/>
          <a:lstStyle/>
          <a:p>
            <a:pPr>
              <a:buNone/>
            </a:pPr>
            <a:r>
              <a:rPr lang="en-GB" dirty="0" smtClean="0"/>
              <a:t/>
            </a:r>
            <a:br>
              <a:rPr lang="en-GB" dirty="0" smtClean="0"/>
            </a:br>
            <a:endParaRPr lang="en-GB" dirty="0"/>
          </a:p>
        </p:txBody>
      </p:sp>
      <p:sp>
        <p:nvSpPr>
          <p:cNvPr id="10241" name="Rectangle 1"/>
          <p:cNvSpPr>
            <a:spLocks noChangeArrowheads="1"/>
          </p:cNvSpPr>
          <p:nvPr/>
        </p:nvSpPr>
        <p:spPr bwMode="auto">
          <a:xfrm>
            <a:off x="0" y="420634"/>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rgbClr val="FF0000"/>
                </a:solidFill>
                <a:effectLst/>
                <a:latin typeface="Arial" pitchFamily="34" charset="0"/>
                <a:ea typeface="Calibri" pitchFamily="34" charset="0"/>
                <a:cs typeface="Arial" pitchFamily="34" charset="0"/>
              </a:rPr>
              <a:t>       "EDUCATION is the most POWERFUL weapon which  you can use to    	CHANGE the WORLD" </a:t>
            </a:r>
            <a:endParaRPr kumimoji="0" lang="en-GB" sz="2000" b="1" i="0" u="none" strike="noStrike" cap="none" normalizeH="0" baseline="0" dirty="0" smtClean="0">
              <a:ln>
                <a:noFill/>
              </a:ln>
              <a:solidFill>
                <a:srgbClr val="FF0000"/>
              </a:solidFill>
              <a:effectLst/>
              <a:latin typeface="Arial" pitchFamily="34" charset="0"/>
              <a:cs typeface="Arial" pitchFamily="34" charset="0"/>
            </a:endParaRPr>
          </a:p>
        </p:txBody>
      </p:sp>
      <p:pic>
        <p:nvPicPr>
          <p:cNvPr id="5" name="Picture 4" descr="https://pbs.twimg.com/media/Cx92VW5W8AUWNcG.jpg"/>
          <p:cNvPicPr/>
          <p:nvPr/>
        </p:nvPicPr>
        <p:blipFill>
          <a:blip r:embed="rId2" cstate="print"/>
          <a:srcRect t="24209" b="12663"/>
          <a:stretch>
            <a:fillRect/>
          </a:stretch>
        </p:blipFill>
        <p:spPr bwMode="auto">
          <a:xfrm>
            <a:off x="1259632" y="1163691"/>
            <a:ext cx="6494606" cy="3912840"/>
          </a:xfrm>
          <a:prstGeom prst="rect">
            <a:avLst/>
          </a:prstGeom>
          <a:noFill/>
          <a:ln w="9525">
            <a:noFill/>
            <a:miter lim="800000"/>
            <a:headEnd/>
            <a:tailEnd/>
          </a:ln>
        </p:spPr>
      </p:pic>
      <p:pic>
        <p:nvPicPr>
          <p:cNvPr id="6" name="Picture 1" descr="X:\My Documents\My Pictures\RRDE Logo\rrlogo.gif"/>
          <p:cNvPicPr>
            <a:picLocks noChangeAspect="1" noChangeArrowheads="1"/>
          </p:cNvPicPr>
          <p:nvPr/>
        </p:nvPicPr>
        <p:blipFill>
          <a:blip r:embed="rId3" cstate="print"/>
          <a:srcRect/>
          <a:stretch>
            <a:fillRect/>
          </a:stretch>
        </p:blipFill>
        <p:spPr bwMode="auto">
          <a:xfrm>
            <a:off x="7380312" y="5805264"/>
            <a:ext cx="1475656" cy="838206"/>
          </a:xfrm>
          <a:prstGeom prst="rect">
            <a:avLst/>
          </a:prstGeom>
          <a:noFill/>
          <a:ln w="9525">
            <a:noFill/>
            <a:miter lim="800000"/>
            <a:headEnd/>
            <a:tailEnd/>
          </a:ln>
        </p:spPr>
      </p:pic>
      <p:sp>
        <p:nvSpPr>
          <p:cNvPr id="7" name="TextBox 6"/>
          <p:cNvSpPr txBox="1"/>
          <p:nvPr/>
        </p:nvSpPr>
        <p:spPr>
          <a:xfrm>
            <a:off x="1187624" y="5013176"/>
            <a:ext cx="6984776" cy="1477328"/>
          </a:xfrm>
          <a:prstGeom prst="rect">
            <a:avLst/>
          </a:prstGeom>
          <a:noFill/>
        </p:spPr>
        <p:txBody>
          <a:bodyPr wrap="square" rtlCol="0">
            <a:spAutoFit/>
          </a:bodyPr>
          <a:lstStyle/>
          <a:p>
            <a:r>
              <a:rPr lang="en-GB" b="1" dirty="0" smtClean="0"/>
              <a:t>We must build a powerful grass roots Global Campaign for inclusive education- of Parents, Young People, Young Disabled People, DPOs, Teachers and Governments, Disabled Adults and NGOs, UNICEF,UNESCO, World Bank, UNDESA.</a:t>
            </a:r>
          </a:p>
          <a:p>
            <a:r>
              <a:rPr lang="en-GB" b="1" dirty="0" smtClean="0"/>
              <a:t>                                                         All Means All</a:t>
            </a:r>
            <a:endParaRPr lang="en-GB"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dirty="0" smtClean="0">
                <a:solidFill>
                  <a:srgbClr val="FF0000"/>
                </a:solidFill>
              </a:rPr>
              <a:t>Levers of Change 6 Targeted Funding</a:t>
            </a:r>
            <a:endParaRPr lang="en-GB" dirty="0">
              <a:solidFill>
                <a:srgbClr val="FF0000"/>
              </a:solidFill>
            </a:endParaRPr>
          </a:p>
        </p:txBody>
      </p:sp>
      <p:sp>
        <p:nvSpPr>
          <p:cNvPr id="3" name="Content Placeholder 2"/>
          <p:cNvSpPr>
            <a:spLocks noGrp="1"/>
          </p:cNvSpPr>
          <p:nvPr>
            <p:ph idx="1"/>
          </p:nvPr>
        </p:nvSpPr>
        <p:spPr>
          <a:xfrm>
            <a:off x="109313" y="842648"/>
            <a:ext cx="2952328" cy="5799709"/>
          </a:xfrm>
        </p:spPr>
        <p:txBody>
          <a:bodyPr>
            <a:normAutofit fontScale="77500" lnSpcReduction="20000"/>
          </a:bodyPr>
          <a:lstStyle/>
          <a:p>
            <a:r>
              <a:rPr lang="en-GB" sz="3100" b="1" dirty="0" smtClean="0"/>
              <a:t>Mobilising</a:t>
            </a:r>
          </a:p>
          <a:p>
            <a:pPr>
              <a:buNone/>
            </a:pPr>
            <a:r>
              <a:rPr lang="en-GB" sz="3100" b="1" dirty="0" smtClean="0"/>
              <a:t>	International</a:t>
            </a:r>
          </a:p>
          <a:p>
            <a:pPr>
              <a:buNone/>
            </a:pPr>
            <a:r>
              <a:rPr lang="en-GB" sz="3100" b="1" dirty="0" smtClean="0"/>
              <a:t>	Community to</a:t>
            </a:r>
          </a:p>
          <a:p>
            <a:pPr>
              <a:buNone/>
            </a:pPr>
            <a:r>
              <a:rPr lang="en-GB" sz="3100" b="1" dirty="0" smtClean="0"/>
              <a:t>	increase aid</a:t>
            </a:r>
          </a:p>
          <a:p>
            <a:pPr>
              <a:buNone/>
            </a:pPr>
            <a:r>
              <a:rPr lang="en-GB" sz="3100" b="1" dirty="0" smtClean="0"/>
              <a:t>	and donations around SDG 4</a:t>
            </a:r>
          </a:p>
          <a:p>
            <a:pPr>
              <a:buNone/>
            </a:pPr>
            <a:endParaRPr lang="en-GB" sz="3100" b="1" dirty="0" smtClean="0"/>
          </a:p>
          <a:p>
            <a:r>
              <a:rPr lang="en-GB" sz="3100" b="1" dirty="0" smtClean="0"/>
              <a:t>Ensuring local control of  funding by 	DPO’s and Parents.</a:t>
            </a:r>
          </a:p>
          <a:p>
            <a:r>
              <a:rPr lang="en-GB" sz="3100" b="1" dirty="0" smtClean="0"/>
              <a:t>Challenging</a:t>
            </a:r>
          </a:p>
          <a:p>
            <a:pPr>
              <a:buNone/>
            </a:pPr>
            <a:r>
              <a:rPr lang="en-GB" sz="3100" b="1" dirty="0" smtClean="0"/>
              <a:t>      Corruption.</a:t>
            </a:r>
          </a:p>
          <a:p>
            <a:pPr>
              <a:buNone/>
            </a:pPr>
            <a:endParaRPr lang="en-GB" sz="3100" b="1" dirty="0" smtClean="0"/>
          </a:p>
          <a:p>
            <a:r>
              <a:rPr lang="en-GB" sz="3100" b="1" dirty="0" smtClean="0"/>
              <a:t>Developing Low Tech. solutions for support.</a:t>
            </a:r>
          </a:p>
          <a:p>
            <a:pPr>
              <a:buNone/>
            </a:pPr>
            <a:endParaRPr lang="en-GB" dirty="0"/>
          </a:p>
        </p:txBody>
      </p:sp>
      <p:pic>
        <p:nvPicPr>
          <p:cNvPr id="31747" name="Picture 3" descr="G:\Stuff for Commonwealth Book\Pictures Commonwealth 2nd Edition\Folder 2\77 Mongolia Tent Kindergarten Save the XChildren.png"/>
          <p:cNvPicPr>
            <a:picLocks noChangeAspect="1" noChangeArrowheads="1"/>
          </p:cNvPicPr>
          <p:nvPr/>
        </p:nvPicPr>
        <p:blipFill>
          <a:blip r:embed="rId2" cstate="print"/>
          <a:srcRect/>
          <a:stretch>
            <a:fillRect/>
          </a:stretch>
        </p:blipFill>
        <p:spPr bwMode="auto">
          <a:xfrm>
            <a:off x="3061641" y="4623883"/>
            <a:ext cx="3058023" cy="2047106"/>
          </a:xfrm>
          <a:prstGeom prst="rect">
            <a:avLst/>
          </a:prstGeom>
          <a:noFill/>
        </p:spPr>
      </p:pic>
      <p:pic>
        <p:nvPicPr>
          <p:cNvPr id="8" name="Picture 1" descr="X:\My Documents\My Pictures\RRDE Logo\rrlogo.gif"/>
          <p:cNvPicPr>
            <a:picLocks noChangeAspect="1" noChangeArrowheads="1"/>
          </p:cNvPicPr>
          <p:nvPr/>
        </p:nvPicPr>
        <p:blipFill>
          <a:blip r:embed="rId3" cstate="print"/>
          <a:srcRect/>
          <a:stretch>
            <a:fillRect/>
          </a:stretch>
        </p:blipFill>
        <p:spPr bwMode="auto">
          <a:xfrm>
            <a:off x="7596336" y="5877273"/>
            <a:ext cx="1346928" cy="765085"/>
          </a:xfrm>
          <a:prstGeom prst="rect">
            <a:avLst/>
          </a:prstGeom>
          <a:noFill/>
          <a:ln w="9525">
            <a:noFill/>
            <a:miter lim="800000"/>
            <a:headEnd/>
            <a:tailEnd/>
          </a:ln>
        </p:spPr>
      </p:pic>
      <p:pic>
        <p:nvPicPr>
          <p:cNvPr id="9" name="Picture 8" descr="1 TanZAnia-Alex_0066.jpg"/>
          <p:cNvPicPr>
            <a:picLocks noChangeAspect="1"/>
          </p:cNvPicPr>
          <p:nvPr/>
        </p:nvPicPr>
        <p:blipFill>
          <a:blip r:embed="rId4" cstate="print"/>
          <a:stretch>
            <a:fillRect/>
          </a:stretch>
        </p:blipFill>
        <p:spPr>
          <a:xfrm>
            <a:off x="3060722" y="1268761"/>
            <a:ext cx="2707068" cy="1800200"/>
          </a:xfrm>
          <a:prstGeom prst="rect">
            <a:avLst/>
          </a:prstGeom>
        </p:spPr>
      </p:pic>
      <p:pic>
        <p:nvPicPr>
          <p:cNvPr id="36865" name="Picture 1" descr="C:\Users\Richard\Pictures\Rwanda\i_31ae81b00e.jpg"/>
          <p:cNvPicPr>
            <a:picLocks noChangeAspect="1" noChangeArrowheads="1"/>
          </p:cNvPicPr>
          <p:nvPr/>
        </p:nvPicPr>
        <p:blipFill>
          <a:blip r:embed="rId5" cstate="print"/>
          <a:srcRect/>
          <a:stretch>
            <a:fillRect/>
          </a:stretch>
        </p:blipFill>
        <p:spPr bwMode="auto">
          <a:xfrm>
            <a:off x="5920060" y="2607659"/>
            <a:ext cx="3024336" cy="2016224"/>
          </a:xfrm>
          <a:prstGeom prst="rect">
            <a:avLst/>
          </a:prstGeom>
          <a:noFill/>
        </p:spPr>
      </p:pic>
      <p:sp>
        <p:nvSpPr>
          <p:cNvPr id="10" name="TextBox 9"/>
          <p:cNvSpPr txBox="1"/>
          <p:nvPr/>
        </p:nvSpPr>
        <p:spPr>
          <a:xfrm>
            <a:off x="6084168" y="1124744"/>
            <a:ext cx="2736304" cy="923330"/>
          </a:xfrm>
          <a:prstGeom prst="rect">
            <a:avLst/>
          </a:prstGeom>
          <a:noFill/>
        </p:spPr>
        <p:txBody>
          <a:bodyPr wrap="square" rtlCol="0">
            <a:spAutoFit/>
          </a:bodyPr>
          <a:lstStyle/>
          <a:p>
            <a:r>
              <a:rPr lang="en-GB" b="1" dirty="0" smtClean="0"/>
              <a:t>Current decline in Aid since 2010.Needs to  rise by 11% a year up to 2030</a:t>
            </a:r>
            <a:endParaRPr lang="en-GB" b="1" dirty="0"/>
          </a:p>
        </p:txBody>
      </p:sp>
      <p:sp>
        <p:nvSpPr>
          <p:cNvPr id="11" name="TextBox 10"/>
          <p:cNvSpPr txBox="1"/>
          <p:nvPr/>
        </p:nvSpPr>
        <p:spPr>
          <a:xfrm>
            <a:off x="6372200" y="4869160"/>
            <a:ext cx="2520280" cy="923330"/>
          </a:xfrm>
          <a:prstGeom prst="rect">
            <a:avLst/>
          </a:prstGeom>
          <a:noFill/>
        </p:spPr>
        <p:txBody>
          <a:bodyPr wrap="square" rtlCol="0">
            <a:spAutoFit/>
          </a:bodyPr>
          <a:lstStyle/>
          <a:p>
            <a:r>
              <a:rPr lang="en-GB" b="1" dirty="0" smtClean="0"/>
              <a:t>Need disability inclusion funding demarcated and accountable</a:t>
            </a:r>
            <a:endParaRPr lang="en-GB" b="1" dirty="0"/>
          </a:p>
        </p:txBody>
      </p:sp>
      <p:sp>
        <p:nvSpPr>
          <p:cNvPr id="12" name="TextBox 11"/>
          <p:cNvSpPr txBox="1"/>
          <p:nvPr/>
        </p:nvSpPr>
        <p:spPr>
          <a:xfrm>
            <a:off x="3275856" y="3284984"/>
            <a:ext cx="2520280" cy="1200329"/>
          </a:xfrm>
          <a:prstGeom prst="rect">
            <a:avLst/>
          </a:prstGeom>
          <a:noFill/>
        </p:spPr>
        <p:txBody>
          <a:bodyPr wrap="square" rtlCol="0">
            <a:spAutoFit/>
          </a:bodyPr>
          <a:lstStyle/>
          <a:p>
            <a:r>
              <a:rPr lang="en-GB" b="1" dirty="0" smtClean="0"/>
              <a:t>Government Funding on Education should be 4-6% GDP and 15-20% Government Spending </a:t>
            </a:r>
            <a:endParaRPr lang="en-GB"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rot="10800000">
            <a:off x="0" y="0"/>
            <a:ext cx="9144000" cy="6499568"/>
          </a:xfrm>
          <a:prstGeom prst="rect">
            <a:avLst/>
          </a:prstGeom>
          <a:noFill/>
          <a:ln w="9525">
            <a:noFill/>
            <a:miter lim="800000"/>
            <a:headEnd/>
            <a:tailEnd/>
          </a:ln>
        </p:spPr>
      </p:pic>
      <p:pic>
        <p:nvPicPr>
          <p:cNvPr id="3" name="Picture 1" descr="X:\My Documents\My Pictures\RRDE Logo\rrlogo.gif"/>
          <p:cNvPicPr>
            <a:picLocks noChangeAspect="1" noChangeArrowheads="1"/>
          </p:cNvPicPr>
          <p:nvPr/>
        </p:nvPicPr>
        <p:blipFill>
          <a:blip r:embed="rId3" cstate="print"/>
          <a:srcRect/>
          <a:stretch>
            <a:fillRect/>
          </a:stretch>
        </p:blipFill>
        <p:spPr bwMode="auto">
          <a:xfrm>
            <a:off x="7668344" y="6019794"/>
            <a:ext cx="1475656" cy="8382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Stuff for Commonwealth Book\Pictures Commonwealth 2nd Edition\104 Dharavi 6 NRCI0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38" y="32793"/>
            <a:ext cx="4884471" cy="344503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Stuff for Commonwealth Book\Pictures Commonwealth 2nd Edition\102 Dharavi View of 2 UNESCO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2997" y="32793"/>
            <a:ext cx="4213271" cy="29641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Stuff for Commonwealth Book\Pictures Commonwealth 2nd Edition\105 confluence iddia 2 girl cp in clas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445395"/>
            <a:ext cx="4833151" cy="30799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48064" y="3102284"/>
            <a:ext cx="3938203" cy="3046988"/>
          </a:xfrm>
          <a:prstGeom prst="rect">
            <a:avLst/>
          </a:prstGeom>
          <a:noFill/>
        </p:spPr>
        <p:txBody>
          <a:bodyPr wrap="square" rtlCol="0">
            <a:spAutoFit/>
          </a:bodyPr>
          <a:lstStyle/>
          <a:p>
            <a:r>
              <a:rPr lang="en-GB" sz="2400" b="1" dirty="0" smtClean="0"/>
              <a:t>India</a:t>
            </a:r>
          </a:p>
          <a:p>
            <a:r>
              <a:rPr lang="en-GB" sz="2400" b="1" dirty="0" err="1" smtClean="0"/>
              <a:t>Dhravi</a:t>
            </a:r>
            <a:r>
              <a:rPr lang="en-GB" sz="2400" b="1" dirty="0" smtClean="0"/>
              <a:t> ,Mumbai, India</a:t>
            </a:r>
          </a:p>
          <a:p>
            <a:endParaRPr lang="en-GB" sz="2400" b="1" dirty="0"/>
          </a:p>
          <a:p>
            <a:r>
              <a:rPr lang="en-GB" sz="2400" b="1" dirty="0" smtClean="0"/>
              <a:t>Angawadis </a:t>
            </a:r>
            <a:r>
              <a:rPr lang="en-GB" sz="2400" b="1" smtClean="0"/>
              <a:t>to School</a:t>
            </a:r>
          </a:p>
          <a:p>
            <a:r>
              <a:rPr lang="en-GB" sz="2400" b="1" smtClean="0"/>
              <a:t>Now </a:t>
            </a:r>
            <a:r>
              <a:rPr lang="en-GB" sz="2400" b="1" dirty="0" smtClean="0"/>
              <a:t>SSA  across the whole country</a:t>
            </a:r>
          </a:p>
          <a:p>
            <a:r>
              <a:rPr lang="en-GB" sz="2400" b="1" dirty="0" smtClean="0"/>
              <a:t>2010 All disabled children a right to education </a:t>
            </a:r>
            <a:endParaRPr lang="en-GB" sz="2400" b="1" dirty="0"/>
          </a:p>
        </p:txBody>
      </p:sp>
      <p:pic>
        <p:nvPicPr>
          <p:cNvPr id="6" name="Picture 1" descr="X:\My Documents\My Pictures\RRDE Logo\rrlogo.gif"/>
          <p:cNvPicPr>
            <a:picLocks noChangeAspect="1" noChangeArrowheads="1"/>
          </p:cNvPicPr>
          <p:nvPr/>
        </p:nvPicPr>
        <p:blipFill>
          <a:blip r:embed="rId5" cstate="print"/>
          <a:srcRect/>
          <a:stretch>
            <a:fillRect/>
          </a:stretch>
        </p:blipFill>
        <p:spPr bwMode="auto">
          <a:xfrm>
            <a:off x="8013096" y="6215621"/>
            <a:ext cx="1130904" cy="642379"/>
          </a:xfrm>
          <a:prstGeom prst="rect">
            <a:avLst/>
          </a:prstGeom>
          <a:noFill/>
          <a:ln w="9525">
            <a:noFill/>
            <a:miter lim="800000"/>
            <a:headEnd/>
            <a:tailEnd/>
          </a:ln>
        </p:spPr>
      </p:pic>
    </p:spTree>
    <p:extLst>
      <p:ext uri="{BB962C8B-B14F-4D97-AF65-F5344CB8AC3E}">
        <p14:creationId xmlns:p14="http://schemas.microsoft.com/office/powerpoint/2010/main" val="809043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27984" y="332657"/>
            <a:ext cx="4536504" cy="6186309"/>
          </a:xfrm>
          <a:prstGeom prst="rect">
            <a:avLst/>
          </a:prstGeom>
          <a:noFill/>
        </p:spPr>
        <p:txBody>
          <a:bodyPr wrap="square" rtlCol="0">
            <a:spAutoFit/>
          </a:bodyPr>
          <a:lstStyle/>
          <a:p>
            <a:r>
              <a:rPr lang="en-GB" dirty="0" smtClean="0"/>
              <a:t>The SCCS has been used and tested, both within and beyond South Africa, as a </a:t>
            </a:r>
          </a:p>
          <a:p>
            <a:r>
              <a:rPr lang="en-GB" dirty="0" smtClean="0"/>
              <a:t>model of mainstream care and support in education. The following key principles </a:t>
            </a:r>
          </a:p>
          <a:p>
            <a:r>
              <a:rPr lang="en-GB" dirty="0" smtClean="0"/>
              <a:t>have contributed to the model’s success and </a:t>
            </a:r>
            <a:r>
              <a:rPr lang="en-GB" dirty="0" err="1" smtClean="0"/>
              <a:t>replicability</a:t>
            </a:r>
            <a:r>
              <a:rPr lang="en-GB" dirty="0" smtClean="0"/>
              <a:t>:</a:t>
            </a:r>
          </a:p>
          <a:p>
            <a:r>
              <a:rPr lang="en-GB" dirty="0" smtClean="0"/>
              <a:t>•The school supports communities  to respond to poverty, HIV &amp; AIDS, conflict and gender-related issues.</a:t>
            </a:r>
          </a:p>
          <a:p>
            <a:endParaRPr lang="en-GB" dirty="0" smtClean="0"/>
          </a:p>
          <a:p>
            <a:r>
              <a:rPr lang="en-GB" dirty="0" smtClean="0"/>
              <a:t>•Meaningful participation by children, youth, the school and its  community.</a:t>
            </a:r>
          </a:p>
          <a:p>
            <a:endParaRPr lang="en-GB" dirty="0" smtClean="0"/>
          </a:p>
          <a:p>
            <a:r>
              <a:rPr lang="en-GB" dirty="0" smtClean="0"/>
              <a:t>•</a:t>
            </a:r>
            <a:r>
              <a:rPr lang="en-GB" dirty="0"/>
              <a:t>C</a:t>
            </a:r>
            <a:r>
              <a:rPr lang="en-GB" dirty="0" smtClean="0"/>
              <a:t>ulturally and contextually appropriate approaches.</a:t>
            </a:r>
          </a:p>
          <a:p>
            <a:endParaRPr lang="en-GB" dirty="0" smtClean="0"/>
          </a:p>
          <a:p>
            <a:r>
              <a:rPr lang="en-GB" dirty="0" smtClean="0"/>
              <a:t>•Existing structures and initiatives are built on.</a:t>
            </a:r>
          </a:p>
          <a:p>
            <a:endParaRPr lang="en-GB" dirty="0" smtClean="0"/>
          </a:p>
          <a:p>
            <a:r>
              <a:rPr lang="en-GB" dirty="0" smtClean="0"/>
              <a:t>• A multi-</a:t>
            </a:r>
            <a:r>
              <a:rPr lang="en-GB" dirty="0" err="1" smtClean="0"/>
              <a:t>sectoral</a:t>
            </a:r>
            <a:r>
              <a:rPr lang="en-GB" dirty="0" smtClean="0"/>
              <a:t> partnership approach.</a:t>
            </a:r>
          </a:p>
          <a:p>
            <a:endParaRPr lang="en-GB" dirty="0" smtClean="0"/>
          </a:p>
          <a:p>
            <a:r>
              <a:rPr lang="en-GB" dirty="0" smtClean="0"/>
              <a:t>Integrated into government plans and   budgets.</a:t>
            </a:r>
            <a:endParaRPr lang="en-GB" dirty="0"/>
          </a:p>
        </p:txBody>
      </p:sp>
      <p:sp>
        <p:nvSpPr>
          <p:cNvPr id="4" name="TextBox 3"/>
          <p:cNvSpPr txBox="1"/>
          <p:nvPr/>
        </p:nvSpPr>
        <p:spPr>
          <a:xfrm>
            <a:off x="179512" y="404665"/>
            <a:ext cx="4248472" cy="646331"/>
          </a:xfrm>
          <a:prstGeom prst="rect">
            <a:avLst/>
          </a:prstGeom>
          <a:noFill/>
        </p:spPr>
        <p:txBody>
          <a:bodyPr wrap="square" rtlCol="0">
            <a:spAutoFit/>
          </a:bodyPr>
          <a:lstStyle/>
          <a:p>
            <a:r>
              <a:rPr lang="en-GB" b="1" dirty="0" smtClean="0">
                <a:solidFill>
                  <a:srgbClr val="FF0000"/>
                </a:solidFill>
              </a:rPr>
              <a:t>Schools as Centres of Care and Support (SCCS) </a:t>
            </a:r>
            <a:r>
              <a:rPr lang="en-GB" b="1" dirty="0" err="1" smtClean="0">
                <a:solidFill>
                  <a:srgbClr val="FF0000"/>
                </a:solidFill>
              </a:rPr>
              <a:t>KwaZulu</a:t>
            </a:r>
            <a:r>
              <a:rPr lang="en-GB" b="1" dirty="0" smtClean="0">
                <a:solidFill>
                  <a:srgbClr val="FF0000"/>
                </a:solidFill>
              </a:rPr>
              <a:t> Natal</a:t>
            </a:r>
            <a:endParaRPr lang="en-GB" b="1" dirty="0">
              <a:solidFill>
                <a:srgbClr val="FF0000"/>
              </a:solidFill>
            </a:endParaRPr>
          </a:p>
        </p:txBody>
      </p:sp>
      <p:pic>
        <p:nvPicPr>
          <p:cNvPr id="51202" name="Picture 2" descr="Care and Support for Teaching and Learning (CSTL): Regional Support Pack (RSP)"/>
          <p:cNvPicPr>
            <a:picLocks noChangeAspect="1" noChangeArrowheads="1"/>
          </p:cNvPicPr>
          <p:nvPr/>
        </p:nvPicPr>
        <p:blipFill>
          <a:blip r:embed="rId2" cstate="print"/>
          <a:srcRect/>
          <a:stretch>
            <a:fillRect/>
          </a:stretch>
        </p:blipFill>
        <p:spPr bwMode="auto">
          <a:xfrm>
            <a:off x="179512" y="1052736"/>
            <a:ext cx="3810000" cy="4572000"/>
          </a:xfrm>
          <a:prstGeom prst="rect">
            <a:avLst/>
          </a:prstGeom>
          <a:noFill/>
        </p:spPr>
      </p:pic>
      <p:sp>
        <p:nvSpPr>
          <p:cNvPr id="6" name="TextBox 5"/>
          <p:cNvSpPr txBox="1"/>
          <p:nvPr/>
        </p:nvSpPr>
        <p:spPr>
          <a:xfrm>
            <a:off x="251520" y="5517232"/>
            <a:ext cx="3312368" cy="1200329"/>
          </a:xfrm>
          <a:prstGeom prst="rect">
            <a:avLst/>
          </a:prstGeom>
          <a:noFill/>
        </p:spPr>
        <p:txBody>
          <a:bodyPr wrap="square" rtlCol="0">
            <a:spAutoFit/>
          </a:bodyPr>
          <a:lstStyle/>
          <a:p>
            <a:r>
              <a:rPr lang="en-GB" dirty="0" smtClean="0"/>
              <a:t>After successful pilot in </a:t>
            </a:r>
            <a:r>
              <a:rPr lang="en-GB" dirty="0" err="1" smtClean="0"/>
              <a:t>Uglo</a:t>
            </a:r>
            <a:r>
              <a:rPr lang="en-GB" dirty="0" smtClean="0"/>
              <a:t> district. </a:t>
            </a:r>
            <a:r>
              <a:rPr lang="en-GB" dirty="0"/>
              <a:t>A</a:t>
            </a:r>
            <a:r>
              <a:rPr lang="en-GB" dirty="0" smtClean="0"/>
              <a:t>ll KZN and 5 other SADC countries now operate.                                MIET</a:t>
            </a:r>
            <a:endParaRPr lang="en-GB" dirty="0"/>
          </a:p>
        </p:txBody>
      </p:sp>
      <p:pic>
        <p:nvPicPr>
          <p:cNvPr id="7" name="Picture 1" descr="X:\My Documents\My Pictures\RRDE Logo\rrlogo.gif"/>
          <p:cNvPicPr>
            <a:picLocks noChangeAspect="1" noChangeArrowheads="1"/>
          </p:cNvPicPr>
          <p:nvPr/>
        </p:nvPicPr>
        <p:blipFill>
          <a:blip r:embed="rId3" cstate="print"/>
          <a:srcRect/>
          <a:stretch>
            <a:fillRect/>
          </a:stretch>
        </p:blipFill>
        <p:spPr bwMode="auto">
          <a:xfrm>
            <a:off x="8051282" y="6237312"/>
            <a:ext cx="1092717" cy="620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 calcmode="lin" valueType="num">
                                      <p:cBhvr additive="base">
                                        <p:cTn id="2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 calcmode="lin" valueType="num">
                                      <p:cBhvr additive="base">
                                        <p:cTn id="3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anim calcmode="lin" valueType="num">
                                      <p:cBhvr additive="base">
                                        <p:cTn id="37"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88" y="0"/>
            <a:ext cx="8229600" cy="1143000"/>
          </a:xfrm>
        </p:spPr>
        <p:txBody>
          <a:bodyPr rtlCol="0">
            <a:normAutofit fontScale="90000"/>
          </a:bodyPr>
          <a:lstStyle/>
          <a:p>
            <a:pPr fontAlgn="auto">
              <a:spcAft>
                <a:spcPts val="0"/>
              </a:spcAft>
              <a:defRPr/>
            </a:pPr>
            <a:r>
              <a:rPr lang="en-GB" dirty="0" smtClean="0">
                <a:solidFill>
                  <a:srgbClr val="FF0000"/>
                </a:solidFill>
              </a:rPr>
              <a:t>Itinerant teachers for Blind and Visually Impaired</a:t>
            </a:r>
          </a:p>
        </p:txBody>
      </p:sp>
      <p:sp>
        <p:nvSpPr>
          <p:cNvPr id="26627" name="Content Placeholder 2"/>
          <p:cNvSpPr>
            <a:spLocks noGrp="1"/>
          </p:cNvSpPr>
          <p:nvPr>
            <p:ph idx="1"/>
          </p:nvPr>
        </p:nvSpPr>
        <p:spPr>
          <a:xfrm>
            <a:off x="357189" y="1214439"/>
            <a:ext cx="4471987" cy="5454921"/>
          </a:xfrm>
        </p:spPr>
        <p:txBody>
          <a:bodyPr>
            <a:noAutofit/>
          </a:bodyPr>
          <a:lstStyle/>
          <a:p>
            <a:pPr>
              <a:buFont typeface="Arial" charset="0"/>
              <a:buNone/>
            </a:pPr>
            <a:r>
              <a:rPr lang="en-GB" sz="2200" dirty="0"/>
              <a:t>P</a:t>
            </a:r>
            <a:r>
              <a:rPr lang="en-GB" sz="2200" dirty="0" smtClean="0"/>
              <a:t>rogrammes have been</a:t>
            </a:r>
          </a:p>
          <a:p>
            <a:pPr>
              <a:buFont typeface="Arial" charset="0"/>
              <a:buNone/>
            </a:pPr>
            <a:r>
              <a:rPr lang="en-GB" sz="2200" dirty="0" smtClean="0"/>
              <a:t>established in  low- and middle  income countries including Kenya, Uganda, Malawi, Bangladesh and India</a:t>
            </a:r>
          </a:p>
          <a:p>
            <a:pPr>
              <a:buFont typeface="Arial" charset="0"/>
              <a:buNone/>
            </a:pPr>
            <a:endParaRPr lang="en-GB" sz="2200" dirty="0" smtClean="0"/>
          </a:p>
          <a:p>
            <a:pPr>
              <a:buFont typeface="Arial" charset="0"/>
              <a:buNone/>
            </a:pPr>
            <a:r>
              <a:rPr lang="en-GB" sz="2200" dirty="0" smtClean="0"/>
              <a:t>Itinerant teachers travel to mainstream</a:t>
            </a:r>
            <a:r>
              <a:rPr lang="en-GB" sz="2200" dirty="0"/>
              <a:t> </a:t>
            </a:r>
            <a:r>
              <a:rPr lang="en-GB" sz="2200" dirty="0" smtClean="0"/>
              <a:t>schools to provide individual tutoring in reading and writing Braille (using a frame and stylus) for blind children and those  with severe low vision. </a:t>
            </a:r>
          </a:p>
          <a:p>
            <a:pPr>
              <a:buFont typeface="Arial" charset="0"/>
              <a:buNone/>
            </a:pPr>
            <a:endParaRPr lang="en-GB" sz="2200" dirty="0"/>
          </a:p>
          <a:p>
            <a:pPr>
              <a:buFont typeface="Arial" charset="0"/>
              <a:buNone/>
            </a:pPr>
            <a:r>
              <a:rPr lang="en-GB" sz="2200" dirty="0" smtClean="0"/>
              <a:t>Provide other resources.</a:t>
            </a:r>
          </a:p>
        </p:txBody>
      </p:sp>
      <p:pic>
        <p:nvPicPr>
          <p:cNvPr id="266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4939" y="1285876"/>
            <a:ext cx="338137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 descr="X:\My Documents\My Pictures\RRDE Logo\rr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3814" y="5929314"/>
            <a:ext cx="10636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2901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tuff for Commonwealth Book\Pictures Commonwealth 2nd Edition\63 a675a1e2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260648"/>
            <a:ext cx="4506861" cy="33843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68144" y="3140968"/>
            <a:ext cx="2175496" cy="369332"/>
          </a:xfrm>
          <a:prstGeom prst="rect">
            <a:avLst/>
          </a:prstGeom>
        </p:spPr>
        <p:txBody>
          <a:bodyPr wrap="square">
            <a:spAutoFit/>
          </a:bodyPr>
          <a:lstStyle/>
          <a:p>
            <a:r>
              <a:rPr lang="en-GB" dirty="0" smtClean="0">
                <a:effectLst/>
              </a:rPr>
              <a:t>Mata </a:t>
            </a:r>
            <a:r>
              <a:rPr lang="en-GB" dirty="0" err="1" smtClean="0">
                <a:effectLst/>
              </a:rPr>
              <a:t>Escura</a:t>
            </a:r>
            <a:r>
              <a:rPr lang="en-GB" dirty="0" smtClean="0">
                <a:effectLst/>
              </a:rPr>
              <a:t>, </a:t>
            </a:r>
            <a:r>
              <a:rPr lang="en-GB" b="1" dirty="0" smtClean="0">
                <a:effectLst/>
              </a:rPr>
              <a:t>Brazil</a:t>
            </a:r>
            <a:endParaRPr lang="en-GB" dirty="0"/>
          </a:p>
        </p:txBody>
      </p:sp>
      <p:sp>
        <p:nvSpPr>
          <p:cNvPr id="3" name="TextBox 2"/>
          <p:cNvSpPr txBox="1"/>
          <p:nvPr/>
        </p:nvSpPr>
        <p:spPr>
          <a:xfrm>
            <a:off x="179511" y="3789040"/>
            <a:ext cx="4320481" cy="3046988"/>
          </a:xfrm>
          <a:prstGeom prst="rect">
            <a:avLst/>
          </a:prstGeom>
          <a:noFill/>
        </p:spPr>
        <p:txBody>
          <a:bodyPr wrap="square" rtlCol="0">
            <a:spAutoFit/>
          </a:bodyPr>
          <a:lstStyle/>
          <a:p>
            <a:r>
              <a:rPr lang="en-GB" sz="2400" b="1" dirty="0" smtClean="0"/>
              <a:t>By 2011 Brazil had established 30,000 resource bases in schools to support the learning of disabled children. </a:t>
            </a:r>
          </a:p>
          <a:p>
            <a:r>
              <a:rPr lang="en-GB" sz="2400" b="1" dirty="0" smtClean="0"/>
              <a:t>They have Braille facilities </a:t>
            </a:r>
          </a:p>
          <a:p>
            <a:r>
              <a:rPr lang="en-GB" sz="2400" b="1" dirty="0" smtClean="0"/>
              <a:t>Sign Language and Augmented and Facilitated Communication</a:t>
            </a:r>
          </a:p>
          <a:p>
            <a:r>
              <a:rPr lang="en-GB" sz="2400" b="1" dirty="0" smtClean="0"/>
              <a:t>Learning materials</a:t>
            </a:r>
            <a:endParaRPr lang="en-GB" sz="2400" b="1" dirty="0"/>
          </a:p>
        </p:txBody>
      </p:sp>
      <p:pic>
        <p:nvPicPr>
          <p:cNvPr id="15366" name="Picture 6" descr="http://t0.gstatic.com/images?q=tbn:ANd9GcQ_Nuj65OgPVbr4ey4LhhjJvAxXLml8n6g2V7V_xFHuZOX3RaF4IYNFZshFsg"/>
          <p:cNvPicPr>
            <a:picLocks noChangeAspect="1" noChangeArrowheads="1"/>
          </p:cNvPicPr>
          <p:nvPr/>
        </p:nvPicPr>
        <p:blipFill>
          <a:blip r:embed="rId3" cstate="print">
            <a:extLst>
              <a:ext uri="{28A0092B-C50C-407E-A947-70E740481C1C}">
                <a14:useLocalDpi xmlns:a14="http://schemas.microsoft.com/office/drawing/2010/main" val="0"/>
              </a:ext>
            </a:extLst>
          </a:blip>
          <a:srcRect b="31928"/>
          <a:stretch>
            <a:fillRect/>
          </a:stretch>
        </p:blipFill>
        <p:spPr bwMode="auto">
          <a:xfrm>
            <a:off x="4716016" y="116632"/>
            <a:ext cx="1074101" cy="72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descr="X:\My Documents\My Pictures\RRDE Logo\rrlogo.gif"/>
          <p:cNvPicPr>
            <a:picLocks noChangeAspect="1" noChangeArrowheads="1"/>
          </p:cNvPicPr>
          <p:nvPr/>
        </p:nvPicPr>
        <p:blipFill>
          <a:blip r:embed="rId4" cstate="print"/>
          <a:srcRect/>
          <a:stretch>
            <a:fillRect/>
          </a:stretch>
        </p:blipFill>
        <p:spPr bwMode="auto">
          <a:xfrm>
            <a:off x="7308304" y="81183"/>
            <a:ext cx="1634960" cy="928694"/>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l="5252"/>
          <a:stretch>
            <a:fillRect/>
          </a:stretch>
        </p:blipFill>
        <p:spPr bwMode="auto">
          <a:xfrm rot="5400000">
            <a:off x="5421849" y="1283007"/>
            <a:ext cx="3122244" cy="3237767"/>
          </a:xfrm>
          <a:prstGeom prst="rect">
            <a:avLst/>
          </a:prstGeom>
          <a:noFill/>
          <a:ln w="9525">
            <a:noFill/>
            <a:miter lim="800000"/>
            <a:headEnd/>
            <a:tailEnd/>
          </a:ln>
        </p:spPr>
      </p:pic>
      <p:sp>
        <p:nvSpPr>
          <p:cNvPr id="9" name="TextBox 8"/>
          <p:cNvSpPr txBox="1"/>
          <p:nvPr/>
        </p:nvSpPr>
        <p:spPr>
          <a:xfrm>
            <a:off x="5220072" y="4941168"/>
            <a:ext cx="3600400" cy="1754326"/>
          </a:xfrm>
          <a:prstGeom prst="rect">
            <a:avLst/>
          </a:prstGeom>
          <a:noFill/>
        </p:spPr>
        <p:txBody>
          <a:bodyPr wrap="square" rtlCol="0">
            <a:spAutoFit/>
          </a:bodyPr>
          <a:lstStyle/>
          <a:p>
            <a:r>
              <a:rPr lang="en-GB" b="1" dirty="0" smtClean="0"/>
              <a:t>2015 Legislation aligned with CRPD.</a:t>
            </a:r>
          </a:p>
          <a:p>
            <a:r>
              <a:rPr lang="en-GB" b="1" dirty="0" smtClean="0"/>
              <a:t>With 15% of population being people with disabilities the gap is demonstrated that only 3% of those enrolled in early primary grades are CWD.</a:t>
            </a:r>
            <a:endParaRPr lang="en-GB" b="1" dirty="0"/>
          </a:p>
        </p:txBody>
      </p:sp>
    </p:spTree>
    <p:extLst>
      <p:ext uri="{BB962C8B-B14F-4D97-AF65-F5344CB8AC3E}">
        <p14:creationId xmlns:p14="http://schemas.microsoft.com/office/powerpoint/2010/main" val="20456146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en-GB" sz="2400" b="1" dirty="0" smtClean="0">
                <a:solidFill>
                  <a:srgbClr val="FF0000"/>
                </a:solidFill>
              </a:rPr>
              <a:t>The evidence for the efficacy of Inclusive Education is Clear</a:t>
            </a:r>
            <a:endParaRPr lang="en-GB" sz="2400" b="1" dirty="0">
              <a:solidFill>
                <a:srgbClr val="FF0000"/>
              </a:solidFill>
            </a:endParaRPr>
          </a:p>
        </p:txBody>
      </p:sp>
      <p:sp>
        <p:nvSpPr>
          <p:cNvPr id="3" name="Content Placeholder 2"/>
          <p:cNvSpPr>
            <a:spLocks noGrp="1"/>
          </p:cNvSpPr>
          <p:nvPr>
            <p:ph idx="1"/>
          </p:nvPr>
        </p:nvSpPr>
        <p:spPr>
          <a:xfrm>
            <a:off x="457200" y="1124744"/>
            <a:ext cx="8229600" cy="5001419"/>
          </a:xfrm>
        </p:spPr>
        <p:txBody>
          <a:bodyPr>
            <a:normAutofit fontScale="92500" lnSpcReduction="20000"/>
          </a:bodyPr>
          <a:lstStyle/>
          <a:p>
            <a:r>
              <a:rPr lang="en-GB" sz="2400" b="1" dirty="0" smtClean="0"/>
              <a:t>Where there is a choice of Special, segregated schools and mainstream, CWD do considerably better when matched for impairment type and degree in mainstream schools academically.</a:t>
            </a:r>
          </a:p>
          <a:p>
            <a:r>
              <a:rPr lang="en-GB" sz="2400" b="1" dirty="0" smtClean="0"/>
              <a:t>Their inclusion has a neutral impact on children without disabilities and in a quarter of studies has a positive impact on their learning.</a:t>
            </a:r>
          </a:p>
          <a:p>
            <a:r>
              <a:rPr lang="en-GB" sz="2400" b="1" dirty="0" smtClean="0"/>
              <a:t>Where it has a positive impact their teachers have been trained in inclusive pedagogy and have inclusive values </a:t>
            </a:r>
          </a:p>
          <a:p>
            <a:r>
              <a:rPr lang="en-GB" sz="2400" b="1" dirty="0" smtClean="0"/>
              <a:t>The more flexible the learning and assessment approach the better the learners with disabilities do.</a:t>
            </a:r>
          </a:p>
          <a:p>
            <a:r>
              <a:rPr lang="en-GB" sz="2400" b="1" dirty="0" smtClean="0"/>
              <a:t>Those young people with disabilities who have attended mainstream school and completed are much more likely to get a job, have friends and relationships that those who went to special schools or units are did not attend school.</a:t>
            </a:r>
          </a:p>
          <a:p>
            <a:r>
              <a:rPr lang="en-GB" sz="2400" dirty="0" smtClean="0">
                <a:hlinkClick r:id="rId2"/>
              </a:rPr>
              <a:t>http://alana.org.br/wp-content/uploads/2016/12/A_Summary_of_the_evidence_on_inclusive_education.pdf</a:t>
            </a:r>
            <a:endParaRPr lang="en-GB" sz="2400" b="1" dirty="0"/>
          </a:p>
        </p:txBody>
      </p:sp>
      <p:pic>
        <p:nvPicPr>
          <p:cNvPr id="4" name="Picture 1" descr="X:\My Documents\My Pictures\RRDE Logo\rr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3814" y="5929314"/>
            <a:ext cx="10636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640" y="25121"/>
            <a:ext cx="8229600" cy="595567"/>
          </a:xfrm>
        </p:spPr>
        <p:txBody>
          <a:bodyPr>
            <a:normAutofit/>
          </a:bodyPr>
          <a:lstStyle/>
          <a:p>
            <a:r>
              <a:rPr lang="en-GB" sz="2400" b="1" dirty="0" smtClean="0">
                <a:solidFill>
                  <a:srgbClr val="FF0000"/>
                </a:solidFill>
              </a:rPr>
              <a:t>Local Inclusion Initiatives Must Be Brought to National  Scale</a:t>
            </a:r>
            <a:endParaRPr lang="en-GB" sz="2400" b="1" dirty="0">
              <a:solidFill>
                <a:srgbClr val="FF0000"/>
              </a:solidFill>
            </a:endParaRPr>
          </a:p>
        </p:txBody>
      </p:sp>
      <p:sp>
        <p:nvSpPr>
          <p:cNvPr id="3" name="Content Placeholder 2"/>
          <p:cNvSpPr>
            <a:spLocks noGrp="1"/>
          </p:cNvSpPr>
          <p:nvPr>
            <p:ph idx="1"/>
          </p:nvPr>
        </p:nvSpPr>
        <p:spPr>
          <a:xfrm>
            <a:off x="457200" y="620688"/>
            <a:ext cx="8229600" cy="6120680"/>
          </a:xfrm>
        </p:spPr>
        <p:txBody>
          <a:bodyPr>
            <a:normAutofit fontScale="62500" lnSpcReduction="20000"/>
          </a:bodyPr>
          <a:lstStyle/>
          <a:p>
            <a:r>
              <a:rPr lang="en-GB" b="1" dirty="0" smtClean="0"/>
              <a:t>All Government must adopt a 10 year Plan to develop Inclusive Education for All children and young people with disabilities</a:t>
            </a:r>
          </a:p>
          <a:p>
            <a:r>
              <a:rPr lang="en-GB" b="1" dirty="0" smtClean="0"/>
              <a:t>Ring fence funding for Access program, Reasonable Accommodations and Support</a:t>
            </a:r>
          </a:p>
          <a:p>
            <a:r>
              <a:rPr lang="en-GB" b="1" dirty="0" smtClean="0"/>
              <a:t>All Non disabled children and young people should be involved and receive Disability equality and Anti Bullying Training</a:t>
            </a:r>
          </a:p>
          <a:p>
            <a:r>
              <a:rPr lang="en-GB" b="1" dirty="0" smtClean="0"/>
              <a:t>This is a fundamental Human Rights Issue in line with General Comment No.4</a:t>
            </a:r>
          </a:p>
          <a:p>
            <a:r>
              <a:rPr lang="en-GB" b="1" dirty="0" smtClean="0"/>
              <a:t>Challenge complacency , reaction and corruption</a:t>
            </a:r>
          </a:p>
          <a:p>
            <a:r>
              <a:rPr lang="en-GB" b="1" dirty="0" smtClean="0"/>
              <a:t>Every local area needs an inclusion resource centre</a:t>
            </a:r>
          </a:p>
          <a:p>
            <a:r>
              <a:rPr lang="en-GB" b="1" dirty="0" smtClean="0"/>
              <a:t>Funding must be locally controlled and globally provided</a:t>
            </a:r>
          </a:p>
          <a:p>
            <a:r>
              <a:rPr lang="en-GB" b="1" dirty="0" smtClean="0"/>
              <a:t>Must be a bottom up movement</a:t>
            </a:r>
          </a:p>
          <a:p>
            <a:r>
              <a:rPr lang="en-GB" b="1" dirty="0" smtClean="0"/>
              <a:t>Challenge Special Needs and the Medical Model Paradigm must be challenged at all levels of education and replaced by Inclusive Pedagogy</a:t>
            </a:r>
          </a:p>
          <a:p>
            <a:r>
              <a:rPr lang="en-GB" b="1" dirty="0" smtClean="0"/>
              <a:t>Must be Twin Track approach</a:t>
            </a:r>
          </a:p>
          <a:p>
            <a:r>
              <a:rPr lang="en-GB" b="1" dirty="0" smtClean="0"/>
              <a:t>Need high tech and low tech solutions</a:t>
            </a:r>
          </a:p>
          <a:p>
            <a:r>
              <a:rPr lang="en-GB" b="1" dirty="0" smtClean="0"/>
              <a:t>All teachers must receive adequate Disability Equality and Inclusion training both in-service and pre-service</a:t>
            </a:r>
          </a:p>
          <a:p>
            <a:r>
              <a:rPr lang="en-GB" b="1" dirty="0" smtClean="0"/>
              <a:t>To develop inclusion we need a democratic  inclusive movement. </a:t>
            </a:r>
          </a:p>
          <a:p>
            <a:r>
              <a:rPr lang="en-GB" b="1" dirty="0" smtClean="0"/>
              <a:t>Will be of benefit to all and to society in developing the SDGs!</a:t>
            </a:r>
          </a:p>
          <a:p>
            <a:endParaRPr lang="en-GB" dirty="0"/>
          </a:p>
        </p:txBody>
      </p:sp>
      <p:pic>
        <p:nvPicPr>
          <p:cNvPr id="4" name="Picture 1" descr="X:\My Documents\My Pictures\RRDE Logo\rr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3814" y="5929314"/>
            <a:ext cx="10636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20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20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20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20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 y="26965"/>
            <a:ext cx="50038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970977" y="260648"/>
            <a:ext cx="3921503" cy="4385816"/>
          </a:xfrm>
          <a:prstGeom prst="rect">
            <a:avLst/>
          </a:prstGeom>
        </p:spPr>
        <p:txBody>
          <a:bodyPr wrap="square">
            <a:spAutoFit/>
          </a:bodyPr>
          <a:lstStyle/>
          <a:p>
            <a:pPr>
              <a:spcBef>
                <a:spcPct val="50000"/>
              </a:spcBef>
            </a:pPr>
            <a:r>
              <a:rPr lang="en-GB" altLang="en-US" b="1" dirty="0">
                <a:latin typeface="Verdana" pitchFamily="34" charset="0"/>
              </a:rPr>
              <a:t>Which way for the world?</a:t>
            </a:r>
          </a:p>
          <a:p>
            <a:pPr>
              <a:spcBef>
                <a:spcPct val="50000"/>
              </a:spcBef>
            </a:pPr>
            <a:r>
              <a:rPr lang="en-GB" altLang="en-US" b="1" dirty="0" smtClean="0">
                <a:latin typeface="Verdana" pitchFamily="34" charset="0"/>
              </a:rPr>
              <a:t>Sustainability </a:t>
            </a:r>
            <a:r>
              <a:rPr lang="en-GB" altLang="en-US" b="1" dirty="0">
                <a:latin typeface="Verdana" pitchFamily="34" charset="0"/>
              </a:rPr>
              <a:t>or </a:t>
            </a:r>
            <a:r>
              <a:rPr lang="en-GB" altLang="en-US" b="1" dirty="0" smtClean="0">
                <a:latin typeface="Verdana" pitchFamily="34" charset="0"/>
              </a:rPr>
              <a:t>Eco- </a:t>
            </a:r>
            <a:r>
              <a:rPr lang="en-GB" altLang="en-US" b="1" dirty="0">
                <a:latin typeface="Verdana" pitchFamily="34" charset="0"/>
              </a:rPr>
              <a:t>Catastrophe</a:t>
            </a:r>
          </a:p>
          <a:p>
            <a:pPr>
              <a:spcBef>
                <a:spcPct val="50000"/>
              </a:spcBef>
            </a:pPr>
            <a:r>
              <a:rPr lang="en-GB" altLang="en-US" b="1" dirty="0">
                <a:latin typeface="Verdana" pitchFamily="34" charset="0"/>
              </a:rPr>
              <a:t>Competition or Collaboration</a:t>
            </a:r>
          </a:p>
          <a:p>
            <a:pPr>
              <a:spcBef>
                <a:spcPct val="50000"/>
              </a:spcBef>
            </a:pPr>
            <a:r>
              <a:rPr lang="en-GB" altLang="en-US" b="1" dirty="0">
                <a:latin typeface="Verdana" pitchFamily="34" charset="0"/>
              </a:rPr>
              <a:t>Developing Disability Equality &amp; Inclusion will make a lasting shift to people</a:t>
            </a:r>
            <a:r>
              <a:rPr lang="en-GB" altLang="en-US" b="1" dirty="0" smtClean="0">
                <a:latin typeface="Verdana" pitchFamily="34" charset="0"/>
              </a:rPr>
              <a:t>.</a:t>
            </a:r>
          </a:p>
          <a:p>
            <a:pPr>
              <a:spcBef>
                <a:spcPct val="50000"/>
              </a:spcBef>
            </a:pPr>
            <a:r>
              <a:rPr lang="en-GB" altLang="en-US" b="1" dirty="0" smtClean="0">
                <a:latin typeface="Verdana" pitchFamily="34" charset="0"/>
              </a:rPr>
              <a:t>Inclusion or Exclusion?</a:t>
            </a:r>
          </a:p>
          <a:p>
            <a:pPr>
              <a:spcBef>
                <a:spcPct val="50000"/>
              </a:spcBef>
            </a:pPr>
            <a:r>
              <a:rPr lang="en-GB" altLang="en-US" b="1" dirty="0">
                <a:latin typeface="Verdana" pitchFamily="34" charset="0"/>
              </a:rPr>
              <a:t>People or Profits!</a:t>
            </a:r>
          </a:p>
          <a:p>
            <a:pPr>
              <a:spcBef>
                <a:spcPct val="50000"/>
              </a:spcBef>
            </a:pPr>
            <a:endParaRPr lang="en-GB" altLang="en-US" b="1" dirty="0">
              <a:latin typeface="Verdana" pitchFamily="34" charset="0"/>
            </a:endParaRPr>
          </a:p>
          <a:p>
            <a:pPr>
              <a:spcBef>
                <a:spcPct val="50000"/>
              </a:spcBef>
            </a:pPr>
            <a:endParaRPr lang="en-GB" altLang="en-US" b="1" dirty="0">
              <a:latin typeface="Verdana" pitchFamily="34" charset="0"/>
            </a:endParaRPr>
          </a:p>
        </p:txBody>
      </p:sp>
      <p:sp>
        <p:nvSpPr>
          <p:cNvPr id="5" name="TextBox 4"/>
          <p:cNvSpPr txBox="1"/>
          <p:nvPr/>
        </p:nvSpPr>
        <p:spPr>
          <a:xfrm>
            <a:off x="539552" y="4869160"/>
            <a:ext cx="7704856" cy="1569660"/>
          </a:xfrm>
          <a:prstGeom prst="rect">
            <a:avLst/>
          </a:prstGeom>
          <a:noFill/>
        </p:spPr>
        <p:txBody>
          <a:bodyPr wrap="square" rtlCol="0">
            <a:spAutoFit/>
          </a:bodyPr>
          <a:lstStyle/>
          <a:p>
            <a:r>
              <a:rPr lang="en-GB" sz="2400" b="1" dirty="0" smtClean="0">
                <a:solidFill>
                  <a:srgbClr val="FF0000"/>
                </a:solidFill>
              </a:rPr>
              <a:t>We make our own history, but not in circumstances of our own making!</a:t>
            </a:r>
          </a:p>
          <a:p>
            <a:endParaRPr lang="en-GB" sz="2400" b="1" dirty="0"/>
          </a:p>
          <a:p>
            <a:r>
              <a:rPr lang="en-GB" sz="2400" b="1" dirty="0" smtClean="0"/>
              <a:t>                     The Choice Rests with Us All!</a:t>
            </a:r>
            <a:endParaRPr lang="en-GB" sz="2400" b="1" dirty="0"/>
          </a:p>
        </p:txBody>
      </p:sp>
      <p:pic>
        <p:nvPicPr>
          <p:cNvPr id="6" name="Picture 1" descr="X:\My Documents\My Pictures\RRDE Logo\rrlogo.gif"/>
          <p:cNvPicPr>
            <a:picLocks noChangeAspect="1" noChangeArrowheads="1"/>
          </p:cNvPicPr>
          <p:nvPr/>
        </p:nvPicPr>
        <p:blipFill>
          <a:blip r:embed="rId3" cstate="print"/>
          <a:srcRect/>
          <a:stretch>
            <a:fillRect/>
          </a:stretch>
        </p:blipFill>
        <p:spPr bwMode="auto">
          <a:xfrm>
            <a:off x="6660232" y="5445224"/>
            <a:ext cx="1800200" cy="1200133"/>
          </a:xfrm>
          <a:prstGeom prst="rect">
            <a:avLst/>
          </a:prstGeom>
          <a:noFill/>
          <a:ln w="9525">
            <a:noFill/>
            <a:miter lim="800000"/>
            <a:headEnd/>
            <a:tailEnd/>
          </a:ln>
        </p:spPr>
      </p:pic>
    </p:spTree>
    <p:extLst>
      <p:ext uri="{BB962C8B-B14F-4D97-AF65-F5344CB8AC3E}">
        <p14:creationId xmlns:p14="http://schemas.microsoft.com/office/powerpoint/2010/main" val="324345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fade">
                                      <p:cBhvr>
                                        <p:cTn id="49" dur="500"/>
                                        <p:tgtEl>
                                          <p:spTgt spid="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5">
                                            <p:txEl>
                                              <p:pRg st="2" end="2"/>
                                            </p:txEl>
                                          </p:spTgt>
                                        </p:tgtEl>
                                        <p:attrNameLst>
                                          <p:attrName>style.visibility</p:attrName>
                                        </p:attrNameLst>
                                      </p:cBhvr>
                                      <p:to>
                                        <p:strVal val="visible"/>
                                      </p:to>
                                    </p:set>
                                    <p:anim calcmode="lin" valueType="num">
                                      <p:cBhvr additive="base">
                                        <p:cTn id="5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fill="hold"/>
                                        <p:tgtEl>
                                          <p:spTgt spid="6"/>
                                        </p:tgtEl>
                                        <p:attrNameLst>
                                          <p:attrName>ppt_x</p:attrName>
                                        </p:attrNameLst>
                                      </p:cBhvr>
                                      <p:tavLst>
                                        <p:tav tm="0">
                                          <p:val>
                                            <p:strVal val="#ppt_x"/>
                                          </p:val>
                                        </p:tav>
                                        <p:tav tm="100000">
                                          <p:val>
                                            <p:strVal val="#ppt_x"/>
                                          </p:val>
                                        </p:tav>
                                      </p:tavLst>
                                    </p:anim>
                                    <p:anim calcmode="lin" valueType="num">
                                      <p:cBhvr additive="base">
                                        <p:cTn id="6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age result for paradigm shift"/>
          <p:cNvPicPr>
            <a:picLocks noChangeAspect="1" noChangeArrowheads="1"/>
          </p:cNvPicPr>
          <p:nvPr/>
        </p:nvPicPr>
        <p:blipFill>
          <a:blip r:embed="rId2" cstate="print"/>
          <a:srcRect l="49347"/>
          <a:stretch>
            <a:fillRect/>
          </a:stretch>
        </p:blipFill>
        <p:spPr bwMode="auto">
          <a:xfrm>
            <a:off x="251520" y="260648"/>
            <a:ext cx="2919109" cy="3240360"/>
          </a:xfrm>
          <a:prstGeom prst="rect">
            <a:avLst/>
          </a:prstGeom>
          <a:noFill/>
        </p:spPr>
      </p:pic>
      <p:pic>
        <p:nvPicPr>
          <p:cNvPr id="39940" name="Picture 4" descr="Image result for paradigm shift"/>
          <p:cNvPicPr>
            <a:picLocks noChangeAspect="1" noChangeArrowheads="1"/>
          </p:cNvPicPr>
          <p:nvPr/>
        </p:nvPicPr>
        <p:blipFill>
          <a:blip r:embed="rId3" cstate="print"/>
          <a:srcRect/>
          <a:stretch>
            <a:fillRect/>
          </a:stretch>
        </p:blipFill>
        <p:spPr bwMode="auto">
          <a:xfrm>
            <a:off x="4716016" y="4077072"/>
            <a:ext cx="3774064" cy="2160240"/>
          </a:xfrm>
          <a:prstGeom prst="rect">
            <a:avLst/>
          </a:prstGeom>
          <a:noFill/>
        </p:spPr>
      </p:pic>
      <p:pic>
        <p:nvPicPr>
          <p:cNvPr id="39942" name="Picture 6" descr="Examples of Paradigm Shifts in Science&#10;• The Copernican Revolution&#10;• The replacement of phlogiston theory with Lavoisier’s..."/>
          <p:cNvPicPr>
            <a:picLocks noChangeAspect="1" noChangeArrowheads="1"/>
          </p:cNvPicPr>
          <p:nvPr/>
        </p:nvPicPr>
        <p:blipFill>
          <a:blip r:embed="rId4" cstate="print"/>
          <a:srcRect l="8879" t="66287" r="4621"/>
          <a:stretch>
            <a:fillRect/>
          </a:stretch>
        </p:blipFill>
        <p:spPr bwMode="auto">
          <a:xfrm>
            <a:off x="3491880" y="2636912"/>
            <a:ext cx="5400600" cy="1296144"/>
          </a:xfrm>
          <a:prstGeom prst="rect">
            <a:avLst/>
          </a:prstGeom>
          <a:noFill/>
        </p:spPr>
      </p:pic>
      <p:pic>
        <p:nvPicPr>
          <p:cNvPr id="39944" name="Picture 8" descr="Related image"/>
          <p:cNvPicPr>
            <a:picLocks noChangeAspect="1" noChangeArrowheads="1"/>
          </p:cNvPicPr>
          <p:nvPr/>
        </p:nvPicPr>
        <p:blipFill>
          <a:blip r:embed="rId5" cstate="print"/>
          <a:srcRect/>
          <a:stretch>
            <a:fillRect/>
          </a:stretch>
        </p:blipFill>
        <p:spPr bwMode="auto">
          <a:xfrm>
            <a:off x="3923928" y="332656"/>
            <a:ext cx="3270593" cy="2265834"/>
          </a:xfrm>
          <a:prstGeom prst="rect">
            <a:avLst/>
          </a:prstGeom>
          <a:noFill/>
        </p:spPr>
      </p:pic>
      <p:pic>
        <p:nvPicPr>
          <p:cNvPr id="39946" name="Picture 10" descr="Image result for darwin paradigm shift"/>
          <p:cNvPicPr>
            <a:picLocks noChangeAspect="1" noChangeArrowheads="1"/>
          </p:cNvPicPr>
          <p:nvPr/>
        </p:nvPicPr>
        <p:blipFill>
          <a:blip r:embed="rId6" cstate="print"/>
          <a:srcRect/>
          <a:stretch>
            <a:fillRect/>
          </a:stretch>
        </p:blipFill>
        <p:spPr bwMode="auto">
          <a:xfrm>
            <a:off x="189800" y="3933056"/>
            <a:ext cx="3554760" cy="2488333"/>
          </a:xfrm>
          <a:prstGeom prst="rect">
            <a:avLst/>
          </a:prstGeom>
          <a:noFill/>
        </p:spPr>
      </p:pic>
      <p:pic>
        <p:nvPicPr>
          <p:cNvPr id="7" name="Picture 1" descr="X:\My Documents\My Pictures\RRDE Logo\rrlogo.gif"/>
          <p:cNvPicPr>
            <a:picLocks noChangeAspect="1" noChangeArrowheads="1"/>
          </p:cNvPicPr>
          <p:nvPr/>
        </p:nvPicPr>
        <p:blipFill>
          <a:blip r:embed="rId7" cstate="print"/>
          <a:srcRect/>
          <a:stretch>
            <a:fillRect/>
          </a:stretch>
        </p:blipFill>
        <p:spPr bwMode="auto">
          <a:xfrm>
            <a:off x="7452320" y="476672"/>
            <a:ext cx="1475656" cy="83820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wipe(down)">
                                      <p:cBhvr>
                                        <p:cTn id="7" dur="500"/>
                                        <p:tgtEl>
                                          <p:spTgt spid="399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942"/>
                                        </p:tgtEl>
                                        <p:attrNameLst>
                                          <p:attrName>style.visibility</p:attrName>
                                        </p:attrNameLst>
                                      </p:cBhvr>
                                      <p:to>
                                        <p:strVal val="visible"/>
                                      </p:to>
                                    </p:set>
                                    <p:animEffect transition="in" filter="wipe(down)">
                                      <p:cBhvr>
                                        <p:cTn id="12" dur="500"/>
                                        <p:tgtEl>
                                          <p:spTgt spid="399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9946"/>
                                        </p:tgtEl>
                                        <p:attrNameLst>
                                          <p:attrName>style.visibility</p:attrName>
                                        </p:attrNameLst>
                                      </p:cBhvr>
                                      <p:to>
                                        <p:strVal val="visible"/>
                                      </p:to>
                                    </p:set>
                                    <p:animEffect transition="in" filter="wipe(down)">
                                      <p:cBhvr>
                                        <p:cTn id="17" dur="500"/>
                                        <p:tgtEl>
                                          <p:spTgt spid="3994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9940"/>
                                        </p:tgtEl>
                                        <p:attrNameLst>
                                          <p:attrName>style.visibility</p:attrName>
                                        </p:attrNameLst>
                                      </p:cBhvr>
                                      <p:to>
                                        <p:strVal val="visible"/>
                                      </p:to>
                                    </p:set>
                                    <p:anim calcmode="lin" valueType="num">
                                      <p:cBhvr additive="base">
                                        <p:cTn id="22" dur="500" fill="hold"/>
                                        <p:tgtEl>
                                          <p:spTgt spid="39940"/>
                                        </p:tgtEl>
                                        <p:attrNameLst>
                                          <p:attrName>ppt_x</p:attrName>
                                        </p:attrNameLst>
                                      </p:cBhvr>
                                      <p:tavLst>
                                        <p:tav tm="0">
                                          <p:val>
                                            <p:strVal val="#ppt_x"/>
                                          </p:val>
                                        </p:tav>
                                        <p:tav tm="100000">
                                          <p:val>
                                            <p:strVal val="#ppt_x"/>
                                          </p:val>
                                        </p:tav>
                                      </p:tavLst>
                                    </p:anim>
                                    <p:anim calcmode="lin" valueType="num">
                                      <p:cBhvr additive="base">
                                        <p:cTn id="23" dur="500" fill="hold"/>
                                        <p:tgtEl>
                                          <p:spTgt spid="399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Paradigm Shift at Core of UNCRPD</a:t>
            </a:r>
            <a:endParaRPr lang="en-GB" dirty="0"/>
          </a:p>
        </p:txBody>
      </p:sp>
      <p:sp>
        <p:nvSpPr>
          <p:cNvPr id="3" name="Content Placeholder 2"/>
          <p:cNvSpPr>
            <a:spLocks noGrp="1"/>
          </p:cNvSpPr>
          <p:nvPr>
            <p:ph idx="1"/>
          </p:nvPr>
        </p:nvSpPr>
        <p:spPr>
          <a:xfrm>
            <a:off x="457200" y="1340768"/>
            <a:ext cx="8229600" cy="5184576"/>
          </a:xfrm>
        </p:spPr>
        <p:txBody>
          <a:bodyPr>
            <a:normAutofit fontScale="92500"/>
          </a:bodyPr>
          <a:lstStyle/>
          <a:p>
            <a:r>
              <a:rPr lang="en-GB" b="1" dirty="0"/>
              <a:t>“</a:t>
            </a:r>
            <a:r>
              <a:rPr lang="en-GB" dirty="0"/>
              <a:t>The Convention follows decades of work by the United Nations to change attitudes and approaches to persons with disabilities. It takes to a new height the movement from viewing persons with disabilities as </a:t>
            </a:r>
            <a:r>
              <a:rPr lang="en-GB" b="1" dirty="0">
                <a:solidFill>
                  <a:srgbClr val="FF0000"/>
                </a:solidFill>
              </a:rPr>
              <a:t>"objects" </a:t>
            </a:r>
            <a:r>
              <a:rPr lang="en-GB" dirty="0"/>
              <a:t> of charity, medical treatment and social protection towards viewing persons with disabilities as </a:t>
            </a:r>
            <a:r>
              <a:rPr lang="en-GB" b="1" dirty="0">
                <a:solidFill>
                  <a:srgbClr val="FF0000"/>
                </a:solidFill>
              </a:rPr>
              <a:t>"subjects" </a:t>
            </a:r>
            <a:r>
              <a:rPr lang="en-GB" dirty="0"/>
              <a:t>with rights, who are capable of claiming those rights and making decisions for their lives based on their free and informed consent as well as being active members of society”. UN </a:t>
            </a:r>
            <a:r>
              <a:rPr lang="en-GB" dirty="0" smtClean="0"/>
              <a:t>DESA</a:t>
            </a:r>
            <a:endParaRPr lang="en-GB" dirty="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7884368" y="6093296"/>
            <a:ext cx="1043608" cy="5927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Formulating the Paradigm Shift</a:t>
            </a:r>
            <a:endParaRPr lang="en-GB" dirty="0"/>
          </a:p>
        </p:txBody>
      </p:sp>
      <p:sp>
        <p:nvSpPr>
          <p:cNvPr id="3" name="Content Placeholder 2"/>
          <p:cNvSpPr>
            <a:spLocks noGrp="1"/>
          </p:cNvSpPr>
          <p:nvPr>
            <p:ph idx="1"/>
          </p:nvPr>
        </p:nvSpPr>
        <p:spPr>
          <a:xfrm>
            <a:off x="457200" y="1600200"/>
            <a:ext cx="8229600" cy="4997152"/>
          </a:xfrm>
        </p:spPr>
        <p:txBody>
          <a:bodyPr>
            <a:normAutofit fontScale="70000" lnSpcReduction="20000"/>
          </a:bodyPr>
          <a:lstStyle/>
          <a:p>
            <a:r>
              <a:rPr lang="en-GB" dirty="0" smtClean="0"/>
              <a:t>Following UPIAS in UK it </a:t>
            </a:r>
            <a:r>
              <a:rPr lang="en-GB" dirty="0"/>
              <a:t>was in 1981 that Disabled People International first recognised the difference between our impairments and disability. </a:t>
            </a:r>
            <a:endParaRPr lang="en-GB" smtClean="0"/>
          </a:p>
          <a:p>
            <a:r>
              <a:rPr lang="en-GB" b="1" smtClean="0"/>
              <a:t>Impairment</a:t>
            </a:r>
            <a:r>
              <a:rPr lang="en-GB" dirty="0"/>
              <a:t> is the loss or limitation of physical, mental or sensory function on a long term, or permanent basis. </a:t>
            </a:r>
            <a:br>
              <a:rPr lang="en-GB" dirty="0"/>
            </a:br>
            <a:endParaRPr lang="en-GB" dirty="0" smtClean="0"/>
          </a:p>
          <a:p>
            <a:r>
              <a:rPr lang="en-GB" b="1" dirty="0" smtClean="0"/>
              <a:t>Disablement </a:t>
            </a:r>
            <a:r>
              <a:rPr lang="en-GB" b="1" dirty="0"/>
              <a:t>(</a:t>
            </a:r>
            <a:r>
              <a:rPr lang="en-GB" dirty="0"/>
              <a:t>Handicap at the time</a:t>
            </a:r>
            <a:r>
              <a:rPr lang="en-GB" b="1" dirty="0"/>
              <a:t>)</a:t>
            </a:r>
            <a:r>
              <a:rPr lang="en-GB" dirty="0"/>
              <a:t> is the loss or limitation of opportunities to take part in the normal life of the community on an equal level with others due to physical and social barriers. (Disabled People's International 1981) </a:t>
            </a:r>
            <a:endParaRPr lang="en-GB" dirty="0" smtClean="0"/>
          </a:p>
          <a:p>
            <a:endParaRPr lang="en-GB" dirty="0"/>
          </a:p>
          <a:p>
            <a:r>
              <a:rPr lang="en-GB" dirty="0" smtClean="0"/>
              <a:t>This </a:t>
            </a:r>
            <a:r>
              <a:rPr lang="en-GB" dirty="0"/>
              <a:t>definition allowed the burgeoning Disability Movement to use the ‘social model’ to analyse the oppression people with disabilities faced and to campaign for a fundamental change in attitudes and practices as a human rights issue. This analysis led directly to the UNCRPD 25 years later.</a:t>
            </a:r>
          </a:p>
          <a:p>
            <a:endParaRPr lang="en-GB" dirty="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7524328" y="5937766"/>
            <a:ext cx="1115616" cy="6336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smtClean="0">
                <a:solidFill>
                  <a:srgbClr val="FF0000"/>
                </a:solidFill>
              </a:rPr>
              <a:t>In many parts of the world Traditional Ideas about disability are still dominant</a:t>
            </a:r>
            <a:endParaRPr lang="en-GB" sz="3200" b="1" dirty="0">
              <a:solidFill>
                <a:srgbClr val="FF0000"/>
              </a:solidFill>
            </a:endParaRPr>
          </a:p>
        </p:txBody>
      </p:sp>
      <p:sp>
        <p:nvSpPr>
          <p:cNvPr id="3" name="Content Placeholder 2"/>
          <p:cNvSpPr>
            <a:spLocks noGrp="1"/>
          </p:cNvSpPr>
          <p:nvPr>
            <p:ph sz="half" idx="1"/>
          </p:nvPr>
        </p:nvSpPr>
        <p:spPr/>
        <p:txBody>
          <a:bodyPr>
            <a:normAutofit fontScale="92500" lnSpcReduction="20000"/>
          </a:bodyPr>
          <a:lstStyle/>
          <a:p>
            <a:pPr>
              <a:buNone/>
            </a:pPr>
            <a:r>
              <a:rPr lang="en-GB" sz="2400" b="1" dirty="0" smtClean="0"/>
              <a:t> Training participants Southern Africa and South Pacific give many examples of myth, superstition and magic causes to be:-</a:t>
            </a:r>
          </a:p>
          <a:p>
            <a:pPr>
              <a:buNone/>
            </a:pPr>
            <a:r>
              <a:rPr lang="en-GB" sz="2400" b="1" dirty="0" smtClean="0"/>
              <a:t>Demon Possessed</a:t>
            </a:r>
          </a:p>
          <a:p>
            <a:pPr>
              <a:buNone/>
            </a:pPr>
            <a:r>
              <a:rPr lang="en-GB" sz="2400" b="1" dirty="0" smtClean="0"/>
              <a:t>Bewitched/cursed</a:t>
            </a:r>
          </a:p>
          <a:p>
            <a:pPr>
              <a:buNone/>
            </a:pPr>
            <a:r>
              <a:rPr lang="en-GB" sz="2400" b="1" dirty="0" smtClean="0"/>
              <a:t>Tools for begging</a:t>
            </a:r>
          </a:p>
          <a:p>
            <a:pPr>
              <a:buNone/>
            </a:pPr>
            <a:r>
              <a:rPr lang="en-GB" sz="2400" b="1" dirty="0" smtClean="0"/>
              <a:t>Contagious</a:t>
            </a:r>
          </a:p>
          <a:p>
            <a:pPr>
              <a:buNone/>
            </a:pPr>
            <a:r>
              <a:rPr lang="en-GB" sz="2400" b="1" dirty="0" smtClean="0"/>
              <a:t>Shameful</a:t>
            </a:r>
          </a:p>
          <a:p>
            <a:pPr>
              <a:buNone/>
            </a:pPr>
            <a:r>
              <a:rPr lang="en-GB" sz="2400" b="1" dirty="0" smtClean="0"/>
              <a:t>A Burden</a:t>
            </a:r>
          </a:p>
          <a:p>
            <a:pPr>
              <a:buNone/>
            </a:pPr>
            <a:r>
              <a:rPr lang="en-GB" sz="2400" b="1" dirty="0" smtClean="0"/>
              <a:t>Asexual, cure for AIDS</a:t>
            </a:r>
          </a:p>
          <a:p>
            <a:pPr>
              <a:buNone/>
            </a:pPr>
            <a:r>
              <a:rPr lang="en-GB" sz="2400" b="1" dirty="0" smtClean="0"/>
              <a:t>Cannot be educated</a:t>
            </a:r>
          </a:p>
          <a:p>
            <a:pPr>
              <a:buNone/>
            </a:pPr>
            <a:r>
              <a:rPr lang="en-GB" sz="2400" b="1" dirty="0" smtClean="0"/>
              <a:t> </a:t>
            </a:r>
            <a:endParaRPr lang="en-GB" sz="2400" b="1" dirty="0"/>
          </a:p>
        </p:txBody>
      </p:sp>
      <p:sp>
        <p:nvSpPr>
          <p:cNvPr id="4" name="Content Placeholder 3"/>
          <p:cNvSpPr>
            <a:spLocks noGrp="1"/>
          </p:cNvSpPr>
          <p:nvPr>
            <p:ph sz="half" idx="2"/>
          </p:nvPr>
        </p:nvSpPr>
        <p:spPr/>
        <p:txBody>
          <a:bodyPr>
            <a:normAutofit fontScale="92500" lnSpcReduction="20000"/>
          </a:bodyPr>
          <a:lstStyle/>
          <a:p>
            <a:r>
              <a:rPr lang="en-GB" b="1" dirty="0" smtClean="0"/>
              <a:t>Laughable</a:t>
            </a:r>
          </a:p>
          <a:p>
            <a:r>
              <a:rPr lang="en-GB" b="1" dirty="0" smtClean="0"/>
              <a:t>Because your parents did something wrong</a:t>
            </a:r>
          </a:p>
          <a:p>
            <a:r>
              <a:rPr lang="en-GB" b="1" dirty="0" smtClean="0"/>
              <a:t>Angry spirits</a:t>
            </a:r>
          </a:p>
          <a:p>
            <a:r>
              <a:rPr lang="en-GB" b="1" dirty="0" smtClean="0"/>
              <a:t>Broke a taboo</a:t>
            </a:r>
          </a:p>
          <a:p>
            <a:r>
              <a:rPr lang="en-GB" b="1" dirty="0" smtClean="0"/>
              <a:t>Pregnant woman saw or ate something</a:t>
            </a:r>
          </a:p>
          <a:p>
            <a:r>
              <a:rPr lang="en-GB" b="1" dirty="0" smtClean="0"/>
              <a:t>Your own fault </a:t>
            </a:r>
          </a:p>
          <a:p>
            <a:r>
              <a:rPr lang="en-GB" b="1" dirty="0" smtClean="0"/>
              <a:t>Wrong Marriage</a:t>
            </a:r>
          </a:p>
          <a:p>
            <a:r>
              <a:rPr lang="en-GB" b="1" dirty="0" smtClean="0"/>
              <a:t>Worshipping Animals</a:t>
            </a:r>
          </a:p>
          <a:p>
            <a:r>
              <a:rPr lang="en-GB" b="1" dirty="0" smtClean="0"/>
              <a:t>Misuse bride price</a:t>
            </a:r>
            <a:endParaRPr lang="en-GB" b="1" dirty="0"/>
          </a:p>
        </p:txBody>
      </p:sp>
      <p:pic>
        <p:nvPicPr>
          <p:cNvPr id="5" name="Picture 1" descr="X:\My Documents\My Pictures\RRDE Logo\rrlogo.gif"/>
          <p:cNvPicPr>
            <a:picLocks noChangeAspect="1" noChangeArrowheads="1"/>
          </p:cNvPicPr>
          <p:nvPr/>
        </p:nvPicPr>
        <p:blipFill>
          <a:blip r:embed="rId2" cstate="print"/>
          <a:srcRect/>
          <a:stretch>
            <a:fillRect/>
          </a:stretch>
        </p:blipFill>
        <p:spPr bwMode="auto">
          <a:xfrm>
            <a:off x="7164288" y="5733256"/>
            <a:ext cx="1475656" cy="83820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20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animEffect transition="in" filter="fade">
                                      <p:cBhvr>
                                        <p:cTn id="57" dur="2000"/>
                                        <p:tgtEl>
                                          <p:spTgt spid="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1" end="1"/>
                                            </p:txEl>
                                          </p:spTgt>
                                        </p:tgtEl>
                                        <p:attrNameLst>
                                          <p:attrName>style.visibility</p:attrName>
                                        </p:attrNameLst>
                                      </p:cBhvr>
                                      <p:to>
                                        <p:strVal val="visible"/>
                                      </p:to>
                                    </p:set>
                                    <p:animEffect transition="in" filter="fade">
                                      <p:cBhvr>
                                        <p:cTn id="62" dur="2000"/>
                                        <p:tgtEl>
                                          <p:spTgt spid="4">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Effect transition="in" filter="fade">
                                      <p:cBhvr>
                                        <p:cTn id="67" dur="2000"/>
                                        <p:tgtEl>
                                          <p:spTgt spid="4">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3" end="3"/>
                                            </p:txEl>
                                          </p:spTgt>
                                        </p:tgtEl>
                                        <p:attrNameLst>
                                          <p:attrName>style.visibility</p:attrName>
                                        </p:attrNameLst>
                                      </p:cBhvr>
                                      <p:to>
                                        <p:strVal val="visible"/>
                                      </p:to>
                                    </p:set>
                                    <p:animEffect transition="in" filter="fade">
                                      <p:cBhvr>
                                        <p:cTn id="72" dur="2000"/>
                                        <p:tgtEl>
                                          <p:spTgt spid="4">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fade">
                                      <p:cBhvr>
                                        <p:cTn id="77" dur="2000"/>
                                        <p:tgtEl>
                                          <p:spTgt spid="4">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5" end="5"/>
                                            </p:txEl>
                                          </p:spTgt>
                                        </p:tgtEl>
                                        <p:attrNameLst>
                                          <p:attrName>style.visibility</p:attrName>
                                        </p:attrNameLst>
                                      </p:cBhvr>
                                      <p:to>
                                        <p:strVal val="visible"/>
                                      </p:to>
                                    </p:set>
                                    <p:animEffect transition="in" filter="fade">
                                      <p:cBhvr>
                                        <p:cTn id="82" dur="2000"/>
                                        <p:tgtEl>
                                          <p:spTgt spid="4">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6" end="6"/>
                                            </p:txEl>
                                          </p:spTgt>
                                        </p:tgtEl>
                                        <p:attrNameLst>
                                          <p:attrName>style.visibility</p:attrName>
                                        </p:attrNameLst>
                                      </p:cBhvr>
                                      <p:to>
                                        <p:strVal val="visible"/>
                                      </p:to>
                                    </p:set>
                                    <p:animEffect transition="in" filter="fade">
                                      <p:cBhvr>
                                        <p:cTn id="87" dur="2000"/>
                                        <p:tgtEl>
                                          <p:spTgt spid="4">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7" end="7"/>
                                            </p:txEl>
                                          </p:spTgt>
                                        </p:tgtEl>
                                        <p:attrNameLst>
                                          <p:attrName>style.visibility</p:attrName>
                                        </p:attrNameLst>
                                      </p:cBhvr>
                                      <p:to>
                                        <p:strVal val="visible"/>
                                      </p:to>
                                    </p:set>
                                    <p:animEffect transition="in" filter="fade">
                                      <p:cBhvr>
                                        <p:cTn id="92" dur="2000"/>
                                        <p:tgtEl>
                                          <p:spTgt spid="4">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
                                            <p:txEl>
                                              <p:pRg st="8" end="8"/>
                                            </p:txEl>
                                          </p:spTgt>
                                        </p:tgtEl>
                                        <p:attrNameLst>
                                          <p:attrName>style.visibility</p:attrName>
                                        </p:attrNameLst>
                                      </p:cBhvr>
                                      <p:to>
                                        <p:strVal val="visible"/>
                                      </p:to>
                                    </p:set>
                                    <p:animEffect transition="in" filter="fade">
                                      <p:cBhvr>
                                        <p:cTn id="97"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extLst>
              <p:ext uri="{D42A27DB-BD31-4B8C-83A1-F6EECF244321}">
                <p14:modId xmlns:p14="http://schemas.microsoft.com/office/powerpoint/2010/main" val="3892979925"/>
              </p:ext>
            </p:extLst>
          </p:nvPr>
        </p:nvGraphicFramePr>
        <p:xfrm>
          <a:off x="123825" y="260648"/>
          <a:ext cx="9020175" cy="6605290"/>
        </p:xfrm>
        <a:graphic>
          <a:graphicData uri="http://schemas.openxmlformats.org/presentationml/2006/ole">
            <mc:AlternateContent xmlns:mc="http://schemas.openxmlformats.org/markup-compatibility/2006">
              <mc:Choice xmlns:v="urn:schemas-microsoft-com:vml" Requires="v">
                <p:oleObj spid="_x0000_s16393" name="Slide" r:id="rId4" imgW="2705001" imgH="2028590" progId="PowerPoint.Slide.12">
                  <p:embed/>
                </p:oleObj>
              </mc:Choice>
              <mc:Fallback>
                <p:oleObj name="Slide" r:id="rId4" imgW="2705001" imgH="2028590" progId="PowerPoint.Slide.12">
                  <p:embed/>
                  <p:pic>
                    <p:nvPicPr>
                      <p:cNvPr id="0" name="Picture 2"/>
                      <p:cNvPicPr>
                        <a:picLocks noChangeAspect="1" noChangeArrowheads="1"/>
                      </p:cNvPicPr>
                      <p:nvPr/>
                    </p:nvPicPr>
                    <p:blipFill>
                      <a:blip r:embed="rId5"/>
                      <a:srcRect/>
                      <a:stretch>
                        <a:fillRect/>
                      </a:stretch>
                    </p:blipFill>
                    <p:spPr bwMode="auto">
                      <a:xfrm>
                        <a:off x="123825" y="260648"/>
                        <a:ext cx="9020175" cy="6605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1" descr="X:\My Documents\My Pictures\RRDE Logo\rrlogo.gif"/>
          <p:cNvPicPr>
            <a:picLocks noChangeAspect="1" noChangeArrowheads="1"/>
          </p:cNvPicPr>
          <p:nvPr/>
        </p:nvPicPr>
        <p:blipFill>
          <a:blip r:embed="rId6" cstate="print"/>
          <a:srcRect/>
          <a:stretch>
            <a:fillRect/>
          </a:stretch>
        </p:blipFill>
        <p:spPr bwMode="auto">
          <a:xfrm>
            <a:off x="7164288" y="5733256"/>
            <a:ext cx="1475656" cy="8382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1814</TotalTime>
  <Words>3399</Words>
  <Application>Microsoft Office PowerPoint</Application>
  <PresentationFormat>On-screen Show (4:3)</PresentationFormat>
  <Paragraphs>404</Paragraphs>
  <Slides>48</Slides>
  <Notes>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48</vt:i4>
      </vt:variant>
    </vt:vector>
  </HeadingPairs>
  <TitlesOfParts>
    <vt:vector size="51" baseType="lpstr">
      <vt:lpstr>Office Theme</vt:lpstr>
      <vt:lpstr>Slide</vt:lpstr>
      <vt:lpstr>Document</vt:lpstr>
      <vt:lpstr>Inclusive Education :The Challenge of Implementation</vt:lpstr>
      <vt:lpstr>PowerPoint Presentation</vt:lpstr>
      <vt:lpstr>SDG Indicators Goal 4 Education &amp;Disability</vt:lpstr>
      <vt:lpstr>PowerPoint Presentation</vt:lpstr>
      <vt:lpstr>PowerPoint Presentation</vt:lpstr>
      <vt:lpstr>Paradigm Shift at Core of UNCRPD</vt:lpstr>
      <vt:lpstr>Formulating the Paradigm Shift</vt:lpstr>
      <vt:lpstr>In many parts of the world Traditional Ideas about disability are still dominant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Putting the Paradigm Shift into Practice in Education</vt:lpstr>
      <vt:lpstr>PowerPoint Presentation</vt:lpstr>
      <vt:lpstr>UNCRPD Article 24 Education</vt:lpstr>
      <vt:lpstr>UNCRPD Article 24 Education -2</vt:lpstr>
      <vt:lpstr>Statistics: Education and Children with Disabilities</vt:lpstr>
      <vt:lpstr>Why are so few children with disabilities accessing and completing basic education? Finding from the UNICEF REAP Project 1.</vt:lpstr>
      <vt:lpstr>Why are so few children with disabilities accessing and completing basic education?  2.</vt:lpstr>
      <vt:lpstr>PowerPoint Presentation</vt:lpstr>
      <vt:lpstr>PowerPoint Presentation</vt:lpstr>
      <vt:lpstr>  Four key questions to help develop inclusive practice in lesson preparation.</vt:lpstr>
      <vt:lpstr>Disability in the Curriculum Art of Frida Kahlo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Levers of Change-1 Parents &amp; DPOs</vt:lpstr>
      <vt:lpstr>Levers of Change 2-Capacity Building  </vt:lpstr>
      <vt:lpstr>Lever 3 Mobilising Local Community</vt:lpstr>
      <vt:lpstr>Lever of Change 4 Influencing Government</vt:lpstr>
      <vt:lpstr>Levers of Change 5-Peer Support </vt:lpstr>
      <vt:lpstr>Levers of Change 6 Targeted Funding</vt:lpstr>
      <vt:lpstr>PowerPoint Presentation</vt:lpstr>
      <vt:lpstr>PowerPoint Presentation</vt:lpstr>
      <vt:lpstr>PowerPoint Presentation</vt:lpstr>
      <vt:lpstr>Itinerant teachers for Blind and Visually Impaired</vt:lpstr>
      <vt:lpstr>PowerPoint Presentation</vt:lpstr>
      <vt:lpstr>The evidence for the efficacy of Inclusive Education is Clear</vt:lpstr>
      <vt:lpstr>Local Inclusion Initiatives Must Be Brought to National  Scale</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Education :The Challenge of Implementation</dc:title>
  <dc:creator>Richard</dc:creator>
  <cp:lastModifiedBy>Rieser</cp:lastModifiedBy>
  <cp:revision>66</cp:revision>
  <dcterms:created xsi:type="dcterms:W3CDTF">2017-01-08T01:43:09Z</dcterms:created>
  <dcterms:modified xsi:type="dcterms:W3CDTF">2017-01-13T00:11:08Z</dcterms:modified>
</cp:coreProperties>
</file>